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74" r:id="rId12"/>
    <p:sldId id="266" r:id="rId13"/>
    <p:sldId id="267" r:id="rId14"/>
    <p:sldId id="269" r:id="rId15"/>
    <p:sldId id="273" r:id="rId16"/>
    <p:sldId id="276" r:id="rId17"/>
    <p:sldId id="277" r:id="rId18"/>
    <p:sldId id="278" r:id="rId19"/>
    <p:sldId id="279" r:id="rId20"/>
    <p:sldId id="280" r:id="rId21"/>
    <p:sldId id="272" r:id="rId22"/>
    <p:sldId id="275" r:id="rId23"/>
    <p:sldId id="270" r:id="rId24"/>
    <p:sldId id="271" r:id="rId25"/>
    <p:sldId id="268" r:id="rId26"/>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E8F55DBD-CAAE-42F2-901C-E24915865C56}" type="datetimeFigureOut">
              <a:rPr lang="el-GR" smtClean="0"/>
              <a:t>9/4/2020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73EC7344-7F66-4039-92D9-2C71C50334AE}" type="slidenum">
              <a:rPr lang="el-GR" smtClean="0"/>
              <a:t>‹#›</a:t>
            </a:fld>
            <a:endParaRPr lang="el-GR"/>
          </a:p>
        </p:txBody>
      </p:sp>
    </p:spTree>
    <p:extLst>
      <p:ext uri="{BB962C8B-B14F-4D97-AF65-F5344CB8AC3E}">
        <p14:creationId xmlns:p14="http://schemas.microsoft.com/office/powerpoint/2010/main" val="15584069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E8F55DBD-CAAE-42F2-901C-E24915865C56}" type="datetimeFigureOut">
              <a:rPr lang="el-GR" smtClean="0"/>
              <a:t>9/4/2020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73EC7344-7F66-4039-92D9-2C71C50334AE}" type="slidenum">
              <a:rPr lang="el-GR" smtClean="0"/>
              <a:t>‹#›</a:t>
            </a:fld>
            <a:endParaRPr lang="el-GR"/>
          </a:p>
        </p:txBody>
      </p:sp>
    </p:spTree>
    <p:extLst>
      <p:ext uri="{BB962C8B-B14F-4D97-AF65-F5344CB8AC3E}">
        <p14:creationId xmlns:p14="http://schemas.microsoft.com/office/powerpoint/2010/main" val="3668086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E8F55DBD-CAAE-42F2-901C-E24915865C56}" type="datetimeFigureOut">
              <a:rPr lang="el-GR" smtClean="0"/>
              <a:t>9/4/2020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73EC7344-7F66-4039-92D9-2C71C50334AE}" type="slidenum">
              <a:rPr lang="el-GR" smtClean="0"/>
              <a:t>‹#›</a:t>
            </a:fld>
            <a:endParaRPr lang="el-GR"/>
          </a:p>
        </p:txBody>
      </p:sp>
    </p:spTree>
    <p:extLst>
      <p:ext uri="{BB962C8B-B14F-4D97-AF65-F5344CB8AC3E}">
        <p14:creationId xmlns:p14="http://schemas.microsoft.com/office/powerpoint/2010/main" val="26330584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E8F55DBD-CAAE-42F2-901C-E24915865C56}" type="datetimeFigureOut">
              <a:rPr lang="el-GR" smtClean="0"/>
              <a:t>9/4/2020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73EC7344-7F66-4039-92D9-2C71C50334AE}" type="slidenum">
              <a:rPr lang="el-GR" smtClean="0"/>
              <a:t>‹#›</a:t>
            </a:fld>
            <a:endParaRPr lang="el-GR"/>
          </a:p>
        </p:txBody>
      </p:sp>
    </p:spTree>
    <p:extLst>
      <p:ext uri="{BB962C8B-B14F-4D97-AF65-F5344CB8AC3E}">
        <p14:creationId xmlns:p14="http://schemas.microsoft.com/office/powerpoint/2010/main" val="9167982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E8F55DBD-CAAE-42F2-901C-E24915865C56}" type="datetimeFigureOut">
              <a:rPr lang="el-GR" smtClean="0"/>
              <a:t>9/4/2020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73EC7344-7F66-4039-92D9-2C71C50334AE}" type="slidenum">
              <a:rPr lang="el-GR" smtClean="0"/>
              <a:t>‹#›</a:t>
            </a:fld>
            <a:endParaRPr lang="el-GR"/>
          </a:p>
        </p:txBody>
      </p:sp>
    </p:spTree>
    <p:extLst>
      <p:ext uri="{BB962C8B-B14F-4D97-AF65-F5344CB8AC3E}">
        <p14:creationId xmlns:p14="http://schemas.microsoft.com/office/powerpoint/2010/main" val="25119168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E8F55DBD-CAAE-42F2-901C-E24915865C56}" type="datetimeFigureOut">
              <a:rPr lang="el-GR" smtClean="0"/>
              <a:t>9/4/2020</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73EC7344-7F66-4039-92D9-2C71C50334AE}" type="slidenum">
              <a:rPr lang="el-GR" smtClean="0"/>
              <a:t>‹#›</a:t>
            </a:fld>
            <a:endParaRPr lang="el-GR"/>
          </a:p>
        </p:txBody>
      </p:sp>
    </p:spTree>
    <p:extLst>
      <p:ext uri="{BB962C8B-B14F-4D97-AF65-F5344CB8AC3E}">
        <p14:creationId xmlns:p14="http://schemas.microsoft.com/office/powerpoint/2010/main" val="5736351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E8F55DBD-CAAE-42F2-901C-E24915865C56}" type="datetimeFigureOut">
              <a:rPr lang="el-GR" smtClean="0"/>
              <a:t>9/4/2020</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73EC7344-7F66-4039-92D9-2C71C50334AE}" type="slidenum">
              <a:rPr lang="el-GR" smtClean="0"/>
              <a:t>‹#›</a:t>
            </a:fld>
            <a:endParaRPr lang="el-GR"/>
          </a:p>
        </p:txBody>
      </p:sp>
    </p:spTree>
    <p:extLst>
      <p:ext uri="{BB962C8B-B14F-4D97-AF65-F5344CB8AC3E}">
        <p14:creationId xmlns:p14="http://schemas.microsoft.com/office/powerpoint/2010/main" val="40260254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E8F55DBD-CAAE-42F2-901C-E24915865C56}" type="datetimeFigureOut">
              <a:rPr lang="el-GR" smtClean="0"/>
              <a:t>9/4/2020</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73EC7344-7F66-4039-92D9-2C71C50334AE}" type="slidenum">
              <a:rPr lang="el-GR" smtClean="0"/>
              <a:t>‹#›</a:t>
            </a:fld>
            <a:endParaRPr lang="el-GR"/>
          </a:p>
        </p:txBody>
      </p:sp>
    </p:spTree>
    <p:extLst>
      <p:ext uri="{BB962C8B-B14F-4D97-AF65-F5344CB8AC3E}">
        <p14:creationId xmlns:p14="http://schemas.microsoft.com/office/powerpoint/2010/main" val="25411328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E8F55DBD-CAAE-42F2-901C-E24915865C56}" type="datetimeFigureOut">
              <a:rPr lang="el-GR" smtClean="0"/>
              <a:t>9/4/2020</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73EC7344-7F66-4039-92D9-2C71C50334AE}" type="slidenum">
              <a:rPr lang="el-GR" smtClean="0"/>
              <a:t>‹#›</a:t>
            </a:fld>
            <a:endParaRPr lang="el-GR"/>
          </a:p>
        </p:txBody>
      </p:sp>
    </p:spTree>
    <p:extLst>
      <p:ext uri="{BB962C8B-B14F-4D97-AF65-F5344CB8AC3E}">
        <p14:creationId xmlns:p14="http://schemas.microsoft.com/office/powerpoint/2010/main" val="18875251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E8F55DBD-CAAE-42F2-901C-E24915865C56}" type="datetimeFigureOut">
              <a:rPr lang="el-GR" smtClean="0"/>
              <a:t>9/4/2020</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73EC7344-7F66-4039-92D9-2C71C50334AE}" type="slidenum">
              <a:rPr lang="el-GR" smtClean="0"/>
              <a:t>‹#›</a:t>
            </a:fld>
            <a:endParaRPr lang="el-GR"/>
          </a:p>
        </p:txBody>
      </p:sp>
    </p:spTree>
    <p:extLst>
      <p:ext uri="{BB962C8B-B14F-4D97-AF65-F5344CB8AC3E}">
        <p14:creationId xmlns:p14="http://schemas.microsoft.com/office/powerpoint/2010/main" val="12526127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E8F55DBD-CAAE-42F2-901C-E24915865C56}" type="datetimeFigureOut">
              <a:rPr lang="el-GR" smtClean="0"/>
              <a:t>9/4/2020</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73EC7344-7F66-4039-92D9-2C71C50334AE}" type="slidenum">
              <a:rPr lang="el-GR" smtClean="0"/>
              <a:t>‹#›</a:t>
            </a:fld>
            <a:endParaRPr lang="el-GR"/>
          </a:p>
        </p:txBody>
      </p:sp>
    </p:spTree>
    <p:extLst>
      <p:ext uri="{BB962C8B-B14F-4D97-AF65-F5344CB8AC3E}">
        <p14:creationId xmlns:p14="http://schemas.microsoft.com/office/powerpoint/2010/main" val="10734082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55DBD-CAAE-42F2-901C-E24915865C56}" type="datetimeFigureOut">
              <a:rPr lang="el-GR" smtClean="0"/>
              <a:t>9/4/2020</a:t>
            </a:fld>
            <a:endParaRPr lang="el-G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3EC7344-7F66-4039-92D9-2C71C50334AE}" type="slidenum">
              <a:rPr lang="el-GR" smtClean="0"/>
              <a:t>‹#›</a:t>
            </a:fld>
            <a:endParaRPr lang="el-GR"/>
          </a:p>
        </p:txBody>
      </p:sp>
    </p:spTree>
    <p:extLst>
      <p:ext uri="{BB962C8B-B14F-4D97-AF65-F5344CB8AC3E}">
        <p14:creationId xmlns:p14="http://schemas.microsoft.com/office/powerpoint/2010/main" val="423246838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hyperlink" Target="&#931;&#932;&#927;%20&#916;&#929;&#927;&#924;&#927;%20&#915;&#921;&#913;%20&#932;&#919;%20&#914;&#917;&#915;&#915;&#913;&#923;&#919;.docx" TargetMode="External"/><Relationship Id="rId2" Type="http://schemas.openxmlformats.org/officeDocument/2006/relationships/hyperlink" Target="http://ebooks.edu.gr/modules/ebook/show.php/DSDIM-F102/580/3784,16612/"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users.sch.gr/ipap/Ellinikos%20Politismos/Yliko/Theoria%20Nea/epir.(tel-ait-apot)2.htm" TargetMode="External"/><Relationship Id="rId2" Type="http://schemas.openxmlformats.org/officeDocument/2006/relationships/hyperlink" Target="http://ebooks.edu.gr/modules/ebook/show.php/DSDIM-F102/580/3798,16700/" TargetMode="External"/><Relationship Id="rId1" Type="http://schemas.openxmlformats.org/officeDocument/2006/relationships/slideLayout" Target="../slideLayouts/slideLayout2.xml"/><Relationship Id="rId5" Type="http://schemas.openxmlformats.org/officeDocument/2006/relationships/hyperlink" Target="http://inschool.gr/G6/LANG/PROTASEIS-AITIOLOGIKES-PRAC-G6-LANG-HPclickonWORDS-1411111912-tzortzisk/index.html" TargetMode="External"/><Relationship Id="rId4" Type="http://schemas.openxmlformats.org/officeDocument/2006/relationships/hyperlink" Target="http://inschool.gr/G6/LANG/PROTASEIS-AITIOLOGIKES-LEARN-G6-LANGHPordBstBLwords-1411161115-tzortzisk/index.html" TargetMode="External"/></Relationships>
</file>

<file path=ppt/slides/_rels/slide14.xml.rels><?xml version="1.0" encoding="UTF-8" standalone="yes"?>
<Relationships xmlns="http://schemas.openxmlformats.org/package/2006/relationships"><Relationship Id="rId2" Type="http://schemas.openxmlformats.org/officeDocument/2006/relationships/hyperlink" Target="&#917;&#960;&#945;&#957;&#945;&#955;&#951;&#960;&#964;&#953;&#954;&#972;%20&#949;&#957;&#972;&#964;&#951;&#964;&#945;%206.doc"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www.slideshare.net/johngfer/ss-7285686" TargetMode="External"/><Relationship Id="rId2" Type="http://schemas.openxmlformats.org/officeDocument/2006/relationships/hyperlink" Target="http://ebooks.edu.gr/modules/ebook/show.php/DSDIM101/467/3098,12461/"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youtube.com/watch?time_continue=1&amp;v=J--PY6AnDV0&amp;feature=emb_logo"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silegga.blogspot.com/2013/02/blog-post_698.html"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s://www.youtube.com/watch?v=nMBQ5LfFAFE"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s://www.youtube.com/watch?v=v_U7ERmMGzU&amp;feature=emb_logo"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youtube.com/watch?time_continue=11&amp;v=x8mdIB1WxHI&amp;feature=emb_logo"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google.com/search?q=%D0%EF%F5%E1%ED%F4%E9%E3%E9%F3%EC%FC%F2&amp;sxsrf=ALeKk00D9tR_xNbjO2hqyR7JqUWtNkd_Aw:1585770890989&amp;source=lnms&amp;tbm=isch&amp;sa=X&amp;ved=2ahUKEwj985v1gMjoAhWJsRQKHfv3BbsQ_AUoAXoECBQQAw&amp;biw=1536&amp;bih"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i="1" dirty="0" smtClean="0"/>
              <a:t>Τηλεδιάσκεψη </a:t>
            </a:r>
            <a:br>
              <a:rPr lang="el-GR" b="1" i="1" dirty="0" smtClean="0"/>
            </a:br>
            <a:r>
              <a:rPr lang="el-GR" sz="2700" b="1" i="1" dirty="0" smtClean="0"/>
              <a:t>9 Απριλίου 2020</a:t>
            </a:r>
            <a:endParaRPr lang="el-GR" sz="2700" b="1" i="1" dirty="0"/>
          </a:p>
        </p:txBody>
      </p:sp>
      <p:pic>
        <p:nvPicPr>
          <p:cNvPr id="4" name="Θέση περιεχομένου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691680" y="1412776"/>
            <a:ext cx="5313062" cy="4203352"/>
          </a:xfrm>
        </p:spPr>
      </p:pic>
      <p:sp>
        <p:nvSpPr>
          <p:cNvPr id="5" name="TextBox 4"/>
          <p:cNvSpPr txBox="1"/>
          <p:nvPr/>
        </p:nvSpPr>
        <p:spPr>
          <a:xfrm>
            <a:off x="2192288" y="5877272"/>
            <a:ext cx="4608512" cy="400110"/>
          </a:xfrm>
          <a:prstGeom prst="rect">
            <a:avLst/>
          </a:prstGeom>
          <a:noFill/>
        </p:spPr>
        <p:txBody>
          <a:bodyPr wrap="square" rtlCol="0">
            <a:spAutoFit/>
          </a:bodyPr>
          <a:lstStyle/>
          <a:p>
            <a:r>
              <a:rPr lang="el-GR" sz="2000" b="1" i="1" dirty="0" smtClean="0"/>
              <a:t>ΣΤ’ ΤΑΞΗ ΔΗΜΟΤΙΚΟΥ ΣΧΟΛΕΙΟΥ ΖΑΡΟΥ</a:t>
            </a:r>
            <a:endParaRPr lang="el-GR" sz="2000" b="1" i="1" dirty="0"/>
          </a:p>
        </p:txBody>
      </p:sp>
    </p:spTree>
    <p:extLst>
      <p:ext uri="{BB962C8B-B14F-4D97-AF65-F5344CB8AC3E}">
        <p14:creationId xmlns:p14="http://schemas.microsoft.com/office/powerpoint/2010/main" val="30878420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23528" y="188640"/>
            <a:ext cx="8640960" cy="6408712"/>
          </a:xfrm>
        </p:spPr>
        <p:txBody>
          <a:bodyPr>
            <a:normAutofit/>
          </a:bodyPr>
          <a:lstStyle/>
          <a:p>
            <a:pPr marL="0" lvl="0" indent="0">
              <a:buNone/>
            </a:pPr>
            <a:endParaRPr lang="en-US" sz="2400" b="1" i="1" u="sng" dirty="0" smtClean="0">
              <a:solidFill>
                <a:schemeClr val="accent6">
                  <a:lumMod val="75000"/>
                </a:schemeClr>
              </a:solidFill>
            </a:endParaRPr>
          </a:p>
          <a:p>
            <a:pPr marL="0" lvl="0" indent="0">
              <a:buNone/>
            </a:pPr>
            <a:r>
              <a:rPr lang="el-GR" sz="2600" b="1" i="1" u="sng" dirty="0" smtClean="0">
                <a:solidFill>
                  <a:schemeClr val="accent6">
                    <a:lumMod val="75000"/>
                  </a:schemeClr>
                </a:solidFill>
              </a:rPr>
              <a:t>4</a:t>
            </a:r>
            <a:r>
              <a:rPr lang="el-GR" sz="2600" b="1" i="1" u="sng" baseline="30000" dirty="0" smtClean="0">
                <a:solidFill>
                  <a:schemeClr val="accent6">
                    <a:lumMod val="75000"/>
                  </a:schemeClr>
                </a:solidFill>
              </a:rPr>
              <a:t>η</a:t>
            </a:r>
            <a:r>
              <a:rPr lang="el-GR" sz="2600" b="1" i="1" u="sng" dirty="0" smtClean="0">
                <a:solidFill>
                  <a:schemeClr val="accent6">
                    <a:lumMod val="75000"/>
                  </a:schemeClr>
                </a:solidFill>
              </a:rPr>
              <a:t> αποστολή</a:t>
            </a:r>
            <a:r>
              <a:rPr lang="en-US" sz="2600" b="1" i="1" u="sng" dirty="0" smtClean="0">
                <a:solidFill>
                  <a:schemeClr val="accent6">
                    <a:lumMod val="75000"/>
                  </a:schemeClr>
                </a:solidFill>
              </a:rPr>
              <a:t>:</a:t>
            </a:r>
          </a:p>
          <a:p>
            <a:pPr marL="0" lvl="0" indent="0">
              <a:buNone/>
            </a:pPr>
            <a:endParaRPr lang="en-US" sz="2600" b="1" i="1" u="sng" dirty="0">
              <a:solidFill>
                <a:schemeClr val="accent6">
                  <a:lumMod val="75000"/>
                </a:schemeClr>
              </a:solidFill>
            </a:endParaRPr>
          </a:p>
          <a:p>
            <a:pPr marL="0" lvl="0" indent="0" algn="just">
              <a:buNone/>
            </a:pPr>
            <a:r>
              <a:rPr lang="en-US" sz="2100" dirty="0" smtClean="0">
                <a:hlinkClick r:id="rId2"/>
              </a:rPr>
              <a:t>http://ebooks.edu.gr/modules/ebook/show.php/DSDIM-F102/580/3784,16612/</a:t>
            </a:r>
            <a:endParaRPr lang="en-US" sz="2100" dirty="0" smtClean="0"/>
          </a:p>
          <a:p>
            <a:pPr marL="0" lvl="0" indent="0" algn="just">
              <a:buNone/>
            </a:pPr>
            <a:endParaRPr lang="el-GR" sz="2400" b="1" dirty="0"/>
          </a:p>
          <a:p>
            <a:pPr marL="0" lvl="0" indent="0" algn="just">
              <a:lnSpc>
                <a:spcPct val="150000"/>
              </a:lnSpc>
              <a:buNone/>
            </a:pPr>
            <a:r>
              <a:rPr lang="el-GR" sz="2400" b="1" dirty="0" smtClean="0"/>
              <a:t>Το </a:t>
            </a:r>
            <a:r>
              <a:rPr lang="el-GR" sz="2400" b="1" dirty="0"/>
              <a:t>παρακάτω κείμενο δεν έχει </a:t>
            </a:r>
            <a:r>
              <a:rPr lang="el-GR" sz="2400" b="1" dirty="0" smtClean="0"/>
              <a:t>τελείες, κόμματα και θαυμαστικά! </a:t>
            </a:r>
            <a:r>
              <a:rPr lang="el-GR" sz="2400" b="1" dirty="0"/>
              <a:t>Άκου να δεις τώρα! Γράψε το στο </a:t>
            </a:r>
            <a:r>
              <a:rPr lang="el-GR" sz="2400" b="1" u="sng" dirty="0" smtClean="0"/>
              <a:t>τετράδιο εργασιών </a:t>
            </a:r>
            <a:r>
              <a:rPr lang="el-GR" sz="2400" b="1" dirty="0" smtClean="0"/>
              <a:t>σωστά</a:t>
            </a:r>
            <a:r>
              <a:rPr lang="el-GR" sz="2400" b="1" dirty="0"/>
              <a:t>. Δηλαδή όπου χρειάζεται βάλε </a:t>
            </a:r>
            <a:r>
              <a:rPr lang="el-GR" sz="2400" b="1" dirty="0" smtClean="0"/>
              <a:t>το κατάλληλο σημείο στίξης </a:t>
            </a:r>
            <a:r>
              <a:rPr lang="el-GR" sz="2400" b="1" dirty="0"/>
              <a:t>και όπου χρειάζεται ξεκίνα με κεφαλαίο. </a:t>
            </a:r>
            <a:r>
              <a:rPr lang="el-GR" sz="2400" b="1" dirty="0">
                <a:solidFill>
                  <a:schemeClr val="accent6">
                    <a:lumMod val="75000"/>
                  </a:schemeClr>
                </a:solidFill>
              </a:rPr>
              <a:t>Κάνε ωραία γράμματα. </a:t>
            </a:r>
            <a:endParaRPr lang="en-US" sz="2400" b="1" dirty="0" smtClean="0">
              <a:solidFill>
                <a:schemeClr val="accent6">
                  <a:lumMod val="75000"/>
                </a:schemeClr>
              </a:solidFill>
            </a:endParaRPr>
          </a:p>
          <a:p>
            <a:pPr marL="0" lvl="0" indent="0" algn="just">
              <a:lnSpc>
                <a:spcPct val="150000"/>
              </a:lnSpc>
              <a:buNone/>
            </a:pPr>
            <a:r>
              <a:rPr lang="el-GR" sz="2400" b="1" dirty="0" smtClean="0">
                <a:hlinkClick r:id="rId3" action="ppaction://hlinkfile"/>
              </a:rPr>
              <a:t>ΣΤΟ ΔΡΟΜΟ ΓΙΑ ΤΗ </a:t>
            </a:r>
            <a:r>
              <a:rPr lang="el-GR" sz="2400" b="1" dirty="0" err="1" smtClean="0">
                <a:hlinkClick r:id="rId3" action="ppaction://hlinkfile"/>
              </a:rPr>
              <a:t>ΒΕΓΓΑΛΗ.docx</a:t>
            </a:r>
            <a:r>
              <a:rPr lang="el-GR" sz="2400" b="1" dirty="0" smtClean="0"/>
              <a:t> </a:t>
            </a:r>
            <a:endParaRPr lang="en-US" sz="2400" b="1" dirty="0" smtClean="0"/>
          </a:p>
          <a:p>
            <a:pPr marL="0" lvl="0" indent="0" algn="just">
              <a:lnSpc>
                <a:spcPct val="150000"/>
              </a:lnSpc>
              <a:buNone/>
            </a:pPr>
            <a:endParaRPr lang="en-US" sz="2400" dirty="0" smtClean="0"/>
          </a:p>
        </p:txBody>
      </p:sp>
    </p:spTree>
    <p:extLst>
      <p:ext uri="{BB962C8B-B14F-4D97-AF65-F5344CB8AC3E}">
        <p14:creationId xmlns:p14="http://schemas.microsoft.com/office/powerpoint/2010/main" val="257403724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683568" y="332656"/>
            <a:ext cx="7992888" cy="4525963"/>
          </a:xfrm>
        </p:spPr>
        <p:txBody>
          <a:bodyPr>
            <a:noAutofit/>
          </a:bodyPr>
          <a:lstStyle/>
          <a:p>
            <a:pPr marL="0" indent="0" algn="ctr">
              <a:lnSpc>
                <a:spcPct val="170000"/>
              </a:lnSpc>
              <a:buNone/>
            </a:pPr>
            <a:r>
              <a:rPr lang="el-GR" sz="2000" b="1" dirty="0">
                <a:solidFill>
                  <a:schemeClr val="accent6">
                    <a:lumMod val="75000"/>
                  </a:schemeClr>
                </a:solidFill>
              </a:rPr>
              <a:t>Ο γύρος του κόσμου σε 80 ημέρες</a:t>
            </a:r>
            <a:br>
              <a:rPr lang="el-GR" sz="2000" b="1" dirty="0">
                <a:solidFill>
                  <a:schemeClr val="accent6">
                    <a:lumMod val="75000"/>
                  </a:schemeClr>
                </a:solidFill>
              </a:rPr>
            </a:br>
            <a:r>
              <a:rPr lang="el-GR" sz="2000" b="1" dirty="0">
                <a:solidFill>
                  <a:schemeClr val="accent6">
                    <a:lumMod val="75000"/>
                  </a:schemeClr>
                </a:solidFill>
              </a:rPr>
              <a:t>ΙΟΥΛΙΟΣ ΒΕΡΝ (1828-1905)</a:t>
            </a:r>
          </a:p>
          <a:p>
            <a:pPr marL="0" indent="0" algn="just">
              <a:lnSpc>
                <a:spcPct val="170000"/>
              </a:lnSpc>
              <a:buNone/>
            </a:pPr>
            <a:r>
              <a:rPr lang="el-GR" sz="2000" dirty="0"/>
              <a:t>Τα χρόνια της δεκαετίας του 1870, ο Φιλέας </a:t>
            </a:r>
            <a:r>
              <a:rPr lang="el-GR" sz="2000" dirty="0" err="1"/>
              <a:t>Φογκ</a:t>
            </a:r>
            <a:r>
              <a:rPr lang="el-GR" sz="2000" dirty="0"/>
              <a:t>, ένας Εγγλέζος τζέντλεμαν, έβαλε στοίχημα όλη την περιουσία του ότι μπορούσε να πραγματοποιήσει το γύρο του κόσμου σε ογδόντα ημέρες.</a:t>
            </a:r>
            <a:br>
              <a:rPr lang="el-GR" sz="2000" dirty="0"/>
            </a:br>
            <a:r>
              <a:rPr lang="el-GR" sz="2000" dirty="0"/>
              <a:t>Με τη συνοδεία του υπηρέτη του, του πιστού Πασπαρτού, ξεκίνησε αυτή την τρελή περιπέτεια η οποία θα τον κάνει να ανακαλύψει χώρες ελάχιστα γνωστές, να αντιμετωπίσει πολλούς κινδύνους και να σώσει μια πριγκίπισσα η οποία θα γίνει τελικά γυναίκα του.</a:t>
            </a:r>
            <a:br>
              <a:rPr lang="el-GR" sz="2000" dirty="0"/>
            </a:br>
            <a:r>
              <a:rPr lang="el-GR" sz="2000" dirty="0"/>
              <a:t>Οι δυο ατρόμητοι ταξιδιώτες μας βρίσκονται τώρα πάνω σ’ ένα τρένο που διασχίζει ολοταχώς την ινδική χερσόνησο.</a:t>
            </a:r>
          </a:p>
          <a:p>
            <a:pPr>
              <a:lnSpc>
                <a:spcPct val="170000"/>
              </a:lnSpc>
            </a:pPr>
            <a:endParaRPr lang="el-GR" sz="2000" dirty="0"/>
          </a:p>
        </p:txBody>
      </p:sp>
      <p:pic>
        <p:nvPicPr>
          <p:cNvPr id="4" name="Εικόνα 3" descr="http://users.sch.gr/kolovos/images/clip_image002_0030.jpg"/>
          <p:cNvPicPr/>
          <p:nvPr/>
        </p:nvPicPr>
        <p:blipFill>
          <a:blip r:embed="rId2">
            <a:extLst>
              <a:ext uri="{28A0092B-C50C-407E-A947-70E740481C1C}">
                <a14:useLocalDpi xmlns:a14="http://schemas.microsoft.com/office/drawing/2010/main" val="0"/>
              </a:ext>
            </a:extLst>
          </a:blip>
          <a:srcRect/>
          <a:stretch>
            <a:fillRect/>
          </a:stretch>
        </p:blipFill>
        <p:spPr bwMode="auto">
          <a:xfrm>
            <a:off x="6948264" y="0"/>
            <a:ext cx="1590675" cy="1628775"/>
          </a:xfrm>
          <a:prstGeom prst="rect">
            <a:avLst/>
          </a:prstGeom>
          <a:noFill/>
          <a:ln>
            <a:noFill/>
          </a:ln>
        </p:spPr>
      </p:pic>
    </p:spTree>
    <p:extLst>
      <p:ext uri="{BB962C8B-B14F-4D97-AF65-F5344CB8AC3E}">
        <p14:creationId xmlns:p14="http://schemas.microsoft.com/office/powerpoint/2010/main" val="28762622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95536" y="83765"/>
            <a:ext cx="8445624" cy="6009531"/>
          </a:xfrm>
        </p:spPr>
        <p:txBody>
          <a:bodyPr/>
          <a:lstStyle/>
          <a:p>
            <a:pPr marL="0" lvl="0" indent="0">
              <a:buNone/>
            </a:pPr>
            <a:r>
              <a:rPr lang="el-GR" sz="2800" b="1" i="1" u="sng" dirty="0" smtClean="0">
                <a:solidFill>
                  <a:schemeClr val="accent6">
                    <a:lumMod val="75000"/>
                  </a:schemeClr>
                </a:solidFill>
              </a:rPr>
              <a:t>5</a:t>
            </a:r>
            <a:r>
              <a:rPr lang="el-GR" sz="2800" b="1" i="1" u="sng" baseline="30000" dirty="0" smtClean="0">
                <a:solidFill>
                  <a:schemeClr val="accent6">
                    <a:lumMod val="75000"/>
                  </a:schemeClr>
                </a:solidFill>
              </a:rPr>
              <a:t>η</a:t>
            </a:r>
            <a:r>
              <a:rPr lang="el-GR" sz="2800" b="1" i="1" u="sng" dirty="0" smtClean="0">
                <a:solidFill>
                  <a:schemeClr val="accent6">
                    <a:lumMod val="75000"/>
                  </a:schemeClr>
                </a:solidFill>
              </a:rPr>
              <a:t> αποστολή</a:t>
            </a:r>
            <a:r>
              <a:rPr lang="en-US" sz="2800" b="1" i="1" u="sng" dirty="0" smtClean="0">
                <a:solidFill>
                  <a:schemeClr val="accent6">
                    <a:lumMod val="75000"/>
                  </a:schemeClr>
                </a:solidFill>
              </a:rPr>
              <a:t>:</a:t>
            </a:r>
            <a:endParaRPr lang="el-GR" sz="2800" b="1" i="1" u="sng" dirty="0" smtClean="0">
              <a:solidFill>
                <a:schemeClr val="accent6">
                  <a:lumMod val="75000"/>
                </a:schemeClr>
              </a:solidFill>
            </a:endParaRPr>
          </a:p>
          <a:p>
            <a:pPr marL="0" lvl="0" indent="0" algn="just">
              <a:buNone/>
            </a:pPr>
            <a:endParaRPr lang="en-US" sz="2400" b="1" dirty="0" smtClean="0"/>
          </a:p>
          <a:p>
            <a:pPr marL="0" lvl="0" indent="0" algn="just">
              <a:buNone/>
            </a:pPr>
            <a:r>
              <a:rPr lang="el-GR" sz="2400" b="1" dirty="0" smtClean="0"/>
              <a:t>Ζωγράφισε </a:t>
            </a:r>
            <a:r>
              <a:rPr lang="el-GR" sz="2400" b="1" dirty="0"/>
              <a:t>τη Λία και γράψε 10 επίθετα που της ταιριάζουν</a:t>
            </a:r>
            <a:r>
              <a:rPr lang="el-GR" sz="2400" b="1" dirty="0" smtClean="0"/>
              <a:t>. </a:t>
            </a:r>
            <a:r>
              <a:rPr lang="el-GR" sz="2400" b="1" dirty="0" smtClean="0">
                <a:solidFill>
                  <a:schemeClr val="accent6">
                    <a:lumMod val="75000"/>
                  </a:schemeClr>
                </a:solidFill>
              </a:rPr>
              <a:t>Πρόσεξε την ορθογραφία σου!!!</a:t>
            </a:r>
            <a:r>
              <a:rPr lang="en-GB" sz="2400" b="1" dirty="0"/>
              <a:t> </a:t>
            </a:r>
            <a:endParaRPr lang="el-GR" sz="2400" dirty="0"/>
          </a:p>
          <a:p>
            <a:endParaRPr lang="el-GR" dirty="0"/>
          </a:p>
        </p:txBody>
      </p:sp>
      <p:pic>
        <p:nvPicPr>
          <p:cNvPr id="4" name="Εικόνα 3" descr="http://users.sch.gr/dimylonaki/exapostaseos_6c.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23728" y="1916832"/>
            <a:ext cx="4320480" cy="4176464"/>
          </a:xfrm>
          <a:prstGeom prst="rect">
            <a:avLst/>
          </a:prstGeom>
          <a:noFill/>
          <a:ln>
            <a:noFill/>
          </a:ln>
        </p:spPr>
      </p:pic>
    </p:spTree>
    <p:extLst>
      <p:ext uri="{BB962C8B-B14F-4D97-AF65-F5344CB8AC3E}">
        <p14:creationId xmlns:p14="http://schemas.microsoft.com/office/powerpoint/2010/main" val="313193105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457200" y="404664"/>
            <a:ext cx="8229600" cy="5721499"/>
          </a:xfrm>
        </p:spPr>
        <p:txBody>
          <a:bodyPr>
            <a:normAutofit fontScale="92500" lnSpcReduction="10000"/>
          </a:bodyPr>
          <a:lstStyle/>
          <a:p>
            <a:pPr marL="0" indent="0" algn="just">
              <a:buNone/>
            </a:pPr>
            <a:r>
              <a:rPr lang="en-US" sz="2400" b="1" i="1" u="sng" dirty="0" smtClean="0">
                <a:solidFill>
                  <a:schemeClr val="accent6">
                    <a:lumMod val="75000"/>
                  </a:schemeClr>
                </a:solidFill>
              </a:rPr>
              <a:t>6η</a:t>
            </a:r>
            <a:r>
              <a:rPr lang="el-GR" sz="2400" b="1" i="1" u="sng" dirty="0" smtClean="0">
                <a:solidFill>
                  <a:schemeClr val="accent6">
                    <a:lumMod val="75000"/>
                  </a:schemeClr>
                </a:solidFill>
              </a:rPr>
              <a:t> αποστολή</a:t>
            </a:r>
            <a:r>
              <a:rPr lang="en-US" sz="2400" b="1" i="1" u="sng" dirty="0" smtClean="0">
                <a:solidFill>
                  <a:schemeClr val="accent6">
                    <a:lumMod val="75000"/>
                  </a:schemeClr>
                </a:solidFill>
              </a:rPr>
              <a:t>: </a:t>
            </a:r>
            <a:endParaRPr lang="el-GR" sz="2400" b="1" i="1" u="sng" dirty="0">
              <a:solidFill>
                <a:schemeClr val="accent6">
                  <a:lumMod val="75000"/>
                </a:schemeClr>
              </a:solidFill>
            </a:endParaRPr>
          </a:p>
          <a:p>
            <a:pPr marL="0" indent="0" algn="just">
              <a:buNone/>
            </a:pPr>
            <a:r>
              <a:rPr lang="el-GR" sz="2400" b="1" dirty="0" smtClean="0"/>
              <a:t>Επανάληψη στην Ενότητα 6 ‘’Η ζωή σε άλλους τόπους’’</a:t>
            </a:r>
          </a:p>
          <a:p>
            <a:pPr marL="0" indent="0">
              <a:buNone/>
            </a:pPr>
            <a:endParaRPr lang="el-GR" sz="2400" b="1" i="1" u="sng" dirty="0" smtClean="0">
              <a:solidFill>
                <a:schemeClr val="accent6">
                  <a:lumMod val="75000"/>
                </a:schemeClr>
              </a:solidFill>
            </a:endParaRPr>
          </a:p>
          <a:p>
            <a:pPr marL="0" indent="0">
              <a:buNone/>
            </a:pPr>
            <a:r>
              <a:rPr lang="el-GR" sz="2400" b="1" i="1" u="sng" dirty="0" smtClean="0">
                <a:solidFill>
                  <a:schemeClr val="accent6">
                    <a:lumMod val="75000"/>
                  </a:schemeClr>
                </a:solidFill>
              </a:rPr>
              <a:t>Αιτιολογικές προτάσεις</a:t>
            </a:r>
            <a:r>
              <a:rPr lang="en-US" sz="2400" b="1" i="1" u="sng" dirty="0" smtClean="0">
                <a:solidFill>
                  <a:schemeClr val="accent6">
                    <a:lumMod val="75000"/>
                  </a:schemeClr>
                </a:solidFill>
              </a:rPr>
              <a:t>:</a:t>
            </a:r>
            <a:endParaRPr lang="el-GR" sz="2400" b="1" i="1" u="sng" dirty="0" smtClean="0">
              <a:solidFill>
                <a:schemeClr val="accent6">
                  <a:lumMod val="75000"/>
                </a:schemeClr>
              </a:solidFill>
            </a:endParaRPr>
          </a:p>
          <a:p>
            <a:pPr marL="0" indent="0">
              <a:buNone/>
            </a:pPr>
            <a:r>
              <a:rPr lang="en-US" sz="2400" b="1" i="1" u="sng" dirty="0" smtClean="0">
                <a:solidFill>
                  <a:schemeClr val="accent6">
                    <a:lumMod val="75000"/>
                  </a:schemeClr>
                </a:solidFill>
                <a:hlinkClick r:id="rId2"/>
              </a:rPr>
              <a:t>http://ebooks.edu.gr/modules/ebook/show.php/DSDIM-F102/580/3798,16700/</a:t>
            </a:r>
            <a:endParaRPr lang="el-GR" sz="2400" b="1" i="1" u="sng" dirty="0" smtClean="0">
              <a:solidFill>
                <a:schemeClr val="accent6">
                  <a:lumMod val="75000"/>
                </a:schemeClr>
              </a:solidFill>
            </a:endParaRPr>
          </a:p>
          <a:p>
            <a:pPr marL="0" indent="0">
              <a:buNone/>
            </a:pPr>
            <a:endParaRPr lang="el-GR" sz="2400" b="1" i="1" u="sng" dirty="0" smtClean="0">
              <a:solidFill>
                <a:schemeClr val="accent6">
                  <a:lumMod val="75000"/>
                </a:schemeClr>
              </a:solidFill>
            </a:endParaRPr>
          </a:p>
          <a:p>
            <a:pPr marL="0" indent="0">
              <a:buNone/>
            </a:pPr>
            <a:r>
              <a:rPr lang="el-GR" sz="2400" b="1" i="1" u="sng" dirty="0" smtClean="0">
                <a:solidFill>
                  <a:schemeClr val="accent6">
                    <a:lumMod val="75000"/>
                  </a:schemeClr>
                </a:solidFill>
              </a:rPr>
              <a:t>Εξάσκηση</a:t>
            </a:r>
            <a:r>
              <a:rPr lang="en-US" sz="2400" b="1" i="1" u="sng" dirty="0" smtClean="0">
                <a:solidFill>
                  <a:schemeClr val="accent6">
                    <a:lumMod val="75000"/>
                  </a:schemeClr>
                </a:solidFill>
              </a:rPr>
              <a:t>:</a:t>
            </a:r>
          </a:p>
          <a:p>
            <a:pPr marL="0" indent="0">
              <a:buNone/>
            </a:pPr>
            <a:r>
              <a:rPr lang="en-US" sz="2400" b="1" i="1" u="sng" dirty="0" smtClean="0">
                <a:solidFill>
                  <a:schemeClr val="accent6">
                    <a:lumMod val="75000"/>
                  </a:schemeClr>
                </a:solidFill>
                <a:hlinkClick r:id="rId3"/>
              </a:rPr>
              <a:t>http://users.sch.gr/ipap/Ellinikos%20Politismos/Yliko/Theoria%20Nea/epir.(tel-ait-apot)2.htm</a:t>
            </a:r>
            <a:endParaRPr lang="en-US" sz="2400" b="1" i="1" u="sng" dirty="0" smtClean="0">
              <a:solidFill>
                <a:schemeClr val="accent6">
                  <a:lumMod val="75000"/>
                </a:schemeClr>
              </a:solidFill>
            </a:endParaRPr>
          </a:p>
          <a:p>
            <a:pPr marL="0" indent="0">
              <a:buNone/>
            </a:pPr>
            <a:endParaRPr lang="en-US" sz="2400" b="1" i="1" u="sng" dirty="0">
              <a:solidFill>
                <a:schemeClr val="accent6">
                  <a:lumMod val="75000"/>
                </a:schemeClr>
              </a:solidFill>
            </a:endParaRPr>
          </a:p>
          <a:p>
            <a:pPr marL="0" indent="0">
              <a:buNone/>
            </a:pPr>
            <a:r>
              <a:rPr lang="en-US" sz="2400" b="1" i="1" u="sng" dirty="0" smtClean="0">
                <a:solidFill>
                  <a:schemeClr val="accent6">
                    <a:lumMod val="75000"/>
                  </a:schemeClr>
                </a:solidFill>
                <a:hlinkClick r:id="rId4"/>
              </a:rPr>
              <a:t>http://inschool.gr/G6/LANG/PROTASEIS-AITIOLOGIKES-LEARN-G6-LANGHPordBstBLwords-1411161115-tzortzisk/index.html</a:t>
            </a:r>
            <a:endParaRPr lang="en-US" sz="2400" b="1" i="1" u="sng" dirty="0" smtClean="0">
              <a:solidFill>
                <a:schemeClr val="accent6">
                  <a:lumMod val="75000"/>
                </a:schemeClr>
              </a:solidFill>
            </a:endParaRPr>
          </a:p>
          <a:p>
            <a:pPr marL="0" indent="0">
              <a:buNone/>
            </a:pPr>
            <a:endParaRPr lang="en-US" sz="2400" b="1" i="1" u="sng" dirty="0">
              <a:solidFill>
                <a:schemeClr val="accent6">
                  <a:lumMod val="75000"/>
                </a:schemeClr>
              </a:solidFill>
            </a:endParaRPr>
          </a:p>
          <a:p>
            <a:pPr marL="0" indent="0">
              <a:buNone/>
            </a:pPr>
            <a:r>
              <a:rPr lang="en-US" sz="2400" b="1" i="1" u="sng" dirty="0" smtClean="0">
                <a:solidFill>
                  <a:schemeClr val="accent6">
                    <a:lumMod val="75000"/>
                  </a:schemeClr>
                </a:solidFill>
                <a:hlinkClick r:id="rId5"/>
              </a:rPr>
              <a:t>http://inschool.gr/G6/LANG/PROTASEIS-AITIOLOGIKES-PRAC-G6-LANG-HPclickonWORDS-1411111912-tzortzisk/index.html</a:t>
            </a:r>
            <a:endParaRPr lang="el-GR" sz="2400" b="1" i="1" u="sng" dirty="0">
              <a:solidFill>
                <a:schemeClr val="accent6">
                  <a:lumMod val="75000"/>
                </a:schemeClr>
              </a:solidFill>
            </a:endParaRPr>
          </a:p>
        </p:txBody>
      </p:sp>
    </p:spTree>
    <p:extLst>
      <p:ext uri="{BB962C8B-B14F-4D97-AF65-F5344CB8AC3E}">
        <p14:creationId xmlns:p14="http://schemas.microsoft.com/office/powerpoint/2010/main" val="390050485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457200" y="548680"/>
            <a:ext cx="8229600" cy="5577483"/>
          </a:xfrm>
        </p:spPr>
        <p:txBody>
          <a:bodyPr>
            <a:normAutofit/>
          </a:bodyPr>
          <a:lstStyle/>
          <a:p>
            <a:pPr marL="0" indent="0">
              <a:buNone/>
            </a:pPr>
            <a:r>
              <a:rPr lang="en-US" sz="2800" b="1" i="1" u="sng" dirty="0" smtClean="0">
                <a:solidFill>
                  <a:schemeClr val="accent6">
                    <a:lumMod val="75000"/>
                  </a:schemeClr>
                </a:solidFill>
              </a:rPr>
              <a:t>7</a:t>
            </a:r>
            <a:r>
              <a:rPr lang="el-GR" sz="2800" b="1" i="1" u="sng" baseline="30000" dirty="0" smtClean="0">
                <a:solidFill>
                  <a:schemeClr val="accent6">
                    <a:lumMod val="75000"/>
                  </a:schemeClr>
                </a:solidFill>
              </a:rPr>
              <a:t>η</a:t>
            </a:r>
            <a:r>
              <a:rPr lang="el-GR" sz="2800" b="1" i="1" u="sng" dirty="0" smtClean="0">
                <a:solidFill>
                  <a:schemeClr val="accent6">
                    <a:lumMod val="75000"/>
                  </a:schemeClr>
                </a:solidFill>
              </a:rPr>
              <a:t> αποστολή</a:t>
            </a:r>
            <a:r>
              <a:rPr lang="en-US" sz="2800" b="1" i="1" u="sng" dirty="0" smtClean="0">
                <a:solidFill>
                  <a:schemeClr val="accent6">
                    <a:lumMod val="75000"/>
                  </a:schemeClr>
                </a:solidFill>
              </a:rPr>
              <a:t>:</a:t>
            </a:r>
          </a:p>
          <a:p>
            <a:pPr marL="0" indent="0">
              <a:buNone/>
            </a:pPr>
            <a:endParaRPr lang="en-US" sz="2800" b="1" i="1" u="sng" dirty="0" smtClean="0">
              <a:solidFill>
                <a:schemeClr val="accent6">
                  <a:lumMod val="75000"/>
                </a:schemeClr>
              </a:solidFill>
            </a:endParaRPr>
          </a:p>
          <a:p>
            <a:pPr marL="0" indent="0" algn="ctr">
              <a:buNone/>
            </a:pPr>
            <a:r>
              <a:rPr lang="el-GR" sz="2800" b="1" dirty="0" smtClean="0"/>
              <a:t>Επαναληπτικό κριτήριο στην 6</a:t>
            </a:r>
            <a:r>
              <a:rPr lang="el-GR" sz="2800" b="1" baseline="30000" dirty="0" smtClean="0"/>
              <a:t>η</a:t>
            </a:r>
            <a:r>
              <a:rPr lang="el-GR" sz="2800" b="1" dirty="0" smtClean="0"/>
              <a:t> ενότητα </a:t>
            </a:r>
            <a:r>
              <a:rPr lang="el-GR" sz="2800" b="1" dirty="0" err="1" smtClean="0"/>
              <a:t>΄΄Η</a:t>
            </a:r>
            <a:r>
              <a:rPr lang="el-GR" sz="2800" b="1" dirty="0" smtClean="0"/>
              <a:t> ζωή σε άλλους τόπους’’</a:t>
            </a:r>
            <a:endParaRPr lang="en-US" sz="2800" b="1" dirty="0"/>
          </a:p>
          <a:p>
            <a:pPr marL="0" indent="0">
              <a:buNone/>
            </a:pPr>
            <a:endParaRPr lang="en-US" sz="2800" b="1" i="1" u="sng" dirty="0" smtClean="0">
              <a:solidFill>
                <a:schemeClr val="accent6">
                  <a:lumMod val="75000"/>
                </a:schemeClr>
              </a:solidFill>
            </a:endParaRPr>
          </a:p>
          <a:p>
            <a:pPr marL="0" indent="0" algn="ctr">
              <a:buNone/>
            </a:pPr>
            <a:r>
              <a:rPr lang="el-GR" sz="2800" b="1" i="1" u="sng" dirty="0" smtClean="0">
                <a:solidFill>
                  <a:schemeClr val="accent6">
                    <a:lumMod val="75000"/>
                  </a:schemeClr>
                </a:solidFill>
                <a:hlinkClick r:id="rId2" action="ppaction://hlinkfile"/>
              </a:rPr>
              <a:t>Επαναληπτικό ενότητα 6.</a:t>
            </a:r>
            <a:r>
              <a:rPr lang="en-US" sz="2800" b="1" i="1" u="sng" dirty="0" smtClean="0">
                <a:solidFill>
                  <a:schemeClr val="accent6">
                    <a:lumMod val="75000"/>
                  </a:schemeClr>
                </a:solidFill>
                <a:hlinkClick r:id="rId2" action="ppaction://hlinkfile"/>
              </a:rPr>
              <a:t>doc</a:t>
            </a:r>
            <a:endParaRPr lang="el-GR" sz="2800" b="1" i="1" u="sng" dirty="0">
              <a:solidFill>
                <a:schemeClr val="accent6">
                  <a:lumMod val="75000"/>
                </a:schemeClr>
              </a:solidFill>
            </a:endParaRPr>
          </a:p>
        </p:txBody>
      </p:sp>
    </p:spTree>
    <p:extLst>
      <p:ext uri="{BB962C8B-B14F-4D97-AF65-F5344CB8AC3E}">
        <p14:creationId xmlns:p14="http://schemas.microsoft.com/office/powerpoint/2010/main" val="13361474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457200" y="0"/>
            <a:ext cx="8229600" cy="6858000"/>
          </a:xfrm>
        </p:spPr>
        <p:txBody>
          <a:bodyPr>
            <a:normAutofit/>
          </a:bodyPr>
          <a:lstStyle/>
          <a:p>
            <a:pPr marL="0" indent="0" algn="ctr">
              <a:buNone/>
            </a:pPr>
            <a:endParaRPr lang="el-GR" b="1" dirty="0" smtClean="0">
              <a:solidFill>
                <a:schemeClr val="accent6">
                  <a:lumMod val="75000"/>
                </a:schemeClr>
              </a:solidFill>
            </a:endParaRPr>
          </a:p>
          <a:p>
            <a:pPr marL="0" indent="0" algn="ctr">
              <a:buNone/>
            </a:pPr>
            <a:r>
              <a:rPr lang="el-GR" b="1" dirty="0" smtClean="0">
                <a:solidFill>
                  <a:schemeClr val="accent6">
                    <a:lumMod val="75000"/>
                  </a:schemeClr>
                </a:solidFill>
              </a:rPr>
              <a:t>ΥΠΟΛΟΓΙΖΩ  ΤΗΝ  ΑΡΧΙΚΗ  ΤΙΜΗ  ΣΤΑ  ΠΟΣΟΣΤΑ</a:t>
            </a:r>
          </a:p>
          <a:p>
            <a:pPr marL="0" indent="0" algn="just">
              <a:buNone/>
            </a:pPr>
            <a:r>
              <a:rPr lang="el-GR" sz="2400" b="1" dirty="0" smtClean="0"/>
              <a:t>Θεωρία</a:t>
            </a:r>
            <a:r>
              <a:rPr lang="en-US" sz="2400" b="1" dirty="0" smtClean="0"/>
              <a:t>:</a:t>
            </a:r>
          </a:p>
          <a:p>
            <a:pPr marL="0" indent="0" algn="just">
              <a:buNone/>
            </a:pPr>
            <a:r>
              <a:rPr lang="en-US" sz="2400" b="1" dirty="0" smtClean="0">
                <a:hlinkClick r:id="rId2"/>
              </a:rPr>
              <a:t>http://ebooks.edu.gr/modules/ebook/show.php/DSDIM101/467/3098,12461/</a:t>
            </a:r>
            <a:endParaRPr lang="el-GR" sz="2400" b="1" dirty="0" smtClean="0"/>
          </a:p>
          <a:p>
            <a:pPr marL="0" indent="0" algn="just">
              <a:buNone/>
            </a:pPr>
            <a:endParaRPr lang="el-GR" sz="2400" b="1" dirty="0"/>
          </a:p>
          <a:p>
            <a:pPr marL="0" indent="0" algn="just">
              <a:buNone/>
            </a:pPr>
            <a:r>
              <a:rPr lang="en-US" sz="2400" b="1" dirty="0" smtClean="0">
                <a:hlinkClick r:id="rId3"/>
              </a:rPr>
              <a:t>https://www.slideshare.net/johngfer/ss-7285686</a:t>
            </a:r>
            <a:endParaRPr lang="el-GR" sz="2400" b="1" dirty="0"/>
          </a:p>
          <a:p>
            <a:pPr marL="0" indent="0" algn="just">
              <a:buNone/>
            </a:pPr>
            <a:endParaRPr lang="el-GR" sz="2400" b="1" dirty="0" smtClean="0"/>
          </a:p>
          <a:p>
            <a:pPr marL="0" indent="0" algn="just">
              <a:buNone/>
            </a:pPr>
            <a:r>
              <a:rPr lang="el-GR" sz="2400" b="1" dirty="0" smtClean="0"/>
              <a:t>Πάμε να λύσουμε μαζί τα προβλήματα που είχαμε για το σπίτι!!!</a:t>
            </a:r>
          </a:p>
          <a:p>
            <a:pPr marL="0" indent="0" algn="ctr">
              <a:buNone/>
            </a:pPr>
            <a:endParaRPr lang="el-GR" b="1" dirty="0">
              <a:solidFill>
                <a:schemeClr val="accent6">
                  <a:lumMod val="75000"/>
                </a:schemeClr>
              </a:solidFill>
            </a:endParaRPr>
          </a:p>
        </p:txBody>
      </p:sp>
    </p:spTree>
    <p:extLst>
      <p:ext uri="{BB962C8B-B14F-4D97-AF65-F5344CB8AC3E}">
        <p14:creationId xmlns:p14="http://schemas.microsoft.com/office/powerpoint/2010/main" val="195592545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611560" y="404664"/>
            <a:ext cx="8229600" cy="6264696"/>
          </a:xfrm>
        </p:spPr>
        <p:txBody>
          <a:bodyPr>
            <a:normAutofit/>
          </a:bodyPr>
          <a:lstStyle/>
          <a:p>
            <a:pPr marL="0" lvl="0" indent="0" algn="just">
              <a:buNone/>
            </a:pPr>
            <a:r>
              <a:rPr lang="el-GR" sz="2400" b="1" dirty="0"/>
              <a:t>Ένα μαγαζί με ποδήλατα έχει βάλει έκπτωση 20% σε όλα τα είδη του. Στην βιτρίνα υπάρχει ένα ποδήλατο που μετά την έκπτωση κοστίζει 320€. Πόσο κόστιζε αρχικά;</a:t>
            </a:r>
            <a:endParaRPr lang="el-GR" sz="2400" dirty="0"/>
          </a:p>
          <a:p>
            <a:pPr marL="0" indent="0" algn="ctr">
              <a:buNone/>
            </a:pPr>
            <a:r>
              <a:rPr lang="el-GR" sz="2800" b="1" dirty="0"/>
              <a:t>Λύση</a:t>
            </a:r>
            <a:endParaRPr lang="el-GR" sz="2800" dirty="0"/>
          </a:p>
          <a:p>
            <a:pPr marL="0" indent="0" algn="ctr">
              <a:buNone/>
            </a:pPr>
            <a:r>
              <a:rPr lang="en-US" sz="2800" dirty="0"/>
              <a:t> </a:t>
            </a:r>
            <a:endParaRPr lang="el-GR" sz="2800" dirty="0"/>
          </a:p>
          <a:p>
            <a:pPr marL="0" indent="0" algn="ctr">
              <a:buNone/>
            </a:pPr>
            <a:r>
              <a:rPr lang="en-US" sz="2800" dirty="0"/>
              <a:t> </a:t>
            </a:r>
            <a:endParaRPr lang="el-GR" sz="2800" dirty="0"/>
          </a:p>
          <a:p>
            <a:pPr marL="0" indent="0" algn="ctr">
              <a:buNone/>
            </a:pPr>
            <a:r>
              <a:rPr lang="en-US" sz="2800" dirty="0"/>
              <a:t> </a:t>
            </a:r>
            <a:endParaRPr lang="en-US" sz="2800" dirty="0"/>
          </a:p>
          <a:p>
            <a:pPr marL="0" indent="0" algn="ctr">
              <a:buNone/>
            </a:pPr>
            <a:endParaRPr lang="en-US" sz="2800" b="1" dirty="0"/>
          </a:p>
          <a:p>
            <a:pPr marL="0" indent="0" algn="ctr">
              <a:buNone/>
            </a:pPr>
            <a:endParaRPr lang="en-US" sz="2800" b="1" dirty="0" smtClean="0"/>
          </a:p>
          <a:p>
            <a:pPr marL="0" indent="0">
              <a:buNone/>
            </a:pPr>
            <a:r>
              <a:rPr lang="en-US" sz="2800" b="1" dirty="0" smtClean="0"/>
              <a:t> </a:t>
            </a:r>
          </a:p>
          <a:p>
            <a:pPr marL="0" indent="0">
              <a:buNone/>
            </a:pPr>
            <a:endParaRPr lang="en-US" sz="2800" b="1" dirty="0"/>
          </a:p>
          <a:p>
            <a:pPr marL="0" indent="0">
              <a:buNone/>
            </a:pPr>
            <a:r>
              <a:rPr lang="el-GR" sz="2800" b="1" dirty="0" smtClean="0"/>
              <a:t>Απάντηση</a:t>
            </a:r>
            <a:r>
              <a:rPr lang="en-US" sz="2800" b="1" dirty="0"/>
              <a:t>:</a:t>
            </a:r>
            <a:endParaRPr lang="el-GR" sz="2800" dirty="0"/>
          </a:p>
          <a:p>
            <a:endParaRPr lang="el-GR" dirty="0"/>
          </a:p>
        </p:txBody>
      </p:sp>
    </p:spTree>
    <p:extLst>
      <p:ext uri="{BB962C8B-B14F-4D97-AF65-F5344CB8AC3E}">
        <p14:creationId xmlns:p14="http://schemas.microsoft.com/office/powerpoint/2010/main" val="300263932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467544" y="260648"/>
            <a:ext cx="8229600" cy="6336704"/>
          </a:xfrm>
        </p:spPr>
        <p:txBody>
          <a:bodyPr>
            <a:normAutofit/>
          </a:bodyPr>
          <a:lstStyle/>
          <a:p>
            <a:pPr marL="0" lvl="0" indent="0" algn="just">
              <a:buNone/>
            </a:pPr>
            <a:r>
              <a:rPr lang="el-GR" sz="2400" b="1" dirty="0"/>
              <a:t>Ο αριθμός των εργατών ενός εργοστασίου αυξήθηκε κατά 25% και τώρα οι εργάτες είναι 410. Πόσους εργάτες είχε πριν το εργοστάσιο;</a:t>
            </a:r>
            <a:endParaRPr lang="el-GR" sz="2400" dirty="0"/>
          </a:p>
          <a:p>
            <a:pPr marL="0" indent="0" algn="just">
              <a:buNone/>
            </a:pPr>
            <a:endParaRPr lang="en-US" sz="2400" b="1" dirty="0" smtClean="0"/>
          </a:p>
          <a:p>
            <a:pPr marL="0" indent="0" algn="ctr">
              <a:buNone/>
            </a:pPr>
            <a:r>
              <a:rPr lang="el-GR" sz="2400" b="1" dirty="0" smtClean="0"/>
              <a:t>Λύση</a:t>
            </a:r>
            <a:r>
              <a:rPr lang="en-US" sz="2400" b="1" dirty="0"/>
              <a:t> </a:t>
            </a:r>
            <a:endParaRPr lang="en-US" sz="2400" b="1" dirty="0" smtClean="0"/>
          </a:p>
          <a:p>
            <a:pPr marL="0" indent="0" algn="just">
              <a:buNone/>
            </a:pPr>
            <a:endParaRPr lang="en-US" sz="2400" b="1" dirty="0"/>
          </a:p>
          <a:p>
            <a:pPr marL="0" indent="0" algn="just">
              <a:buNone/>
            </a:pPr>
            <a:endParaRPr lang="en-US" sz="2400" b="1" dirty="0" smtClean="0"/>
          </a:p>
          <a:p>
            <a:pPr marL="0" indent="0" algn="just">
              <a:buNone/>
            </a:pPr>
            <a:endParaRPr lang="en-US" sz="2400" b="1" dirty="0"/>
          </a:p>
          <a:p>
            <a:pPr marL="0" indent="0" algn="just">
              <a:buNone/>
            </a:pPr>
            <a:endParaRPr lang="en-US" sz="2400" b="1" dirty="0" smtClean="0"/>
          </a:p>
          <a:p>
            <a:pPr marL="0" indent="0" algn="just">
              <a:buNone/>
            </a:pPr>
            <a:endParaRPr lang="en-US" sz="2400" b="1" dirty="0"/>
          </a:p>
          <a:p>
            <a:pPr marL="0" indent="0" algn="just">
              <a:buNone/>
            </a:pPr>
            <a:r>
              <a:rPr lang="en-US" sz="2400" b="1" dirty="0"/>
              <a:t> </a:t>
            </a:r>
            <a:endParaRPr lang="en-US" sz="2400" b="1" dirty="0" smtClean="0"/>
          </a:p>
          <a:p>
            <a:pPr marL="0" indent="0" algn="just">
              <a:buNone/>
            </a:pPr>
            <a:endParaRPr lang="en-US" sz="2400" b="1" dirty="0"/>
          </a:p>
          <a:p>
            <a:pPr marL="0" indent="0" algn="just">
              <a:buNone/>
            </a:pPr>
            <a:endParaRPr lang="en-US" sz="2400" b="1" dirty="0" smtClean="0"/>
          </a:p>
          <a:p>
            <a:pPr marL="0" indent="0" algn="just">
              <a:buNone/>
            </a:pPr>
            <a:r>
              <a:rPr lang="el-GR" sz="2400" b="1" dirty="0" smtClean="0"/>
              <a:t>Απάντηση</a:t>
            </a:r>
            <a:r>
              <a:rPr lang="en-US" sz="2400" b="1" dirty="0"/>
              <a:t>:</a:t>
            </a:r>
            <a:r>
              <a:rPr lang="en-US" sz="2400" dirty="0"/>
              <a:t> </a:t>
            </a:r>
            <a:endParaRPr lang="el-GR" sz="2400" dirty="0"/>
          </a:p>
          <a:p>
            <a:endParaRPr lang="el-GR" dirty="0"/>
          </a:p>
        </p:txBody>
      </p:sp>
    </p:spTree>
    <p:extLst>
      <p:ext uri="{BB962C8B-B14F-4D97-AF65-F5344CB8AC3E}">
        <p14:creationId xmlns:p14="http://schemas.microsoft.com/office/powerpoint/2010/main" val="21185296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457200" y="332656"/>
            <a:ext cx="8229600" cy="6264696"/>
          </a:xfrm>
        </p:spPr>
        <p:txBody>
          <a:bodyPr>
            <a:normAutofit/>
          </a:bodyPr>
          <a:lstStyle/>
          <a:p>
            <a:pPr marL="0" lvl="0" indent="0" algn="just">
              <a:buNone/>
            </a:pPr>
            <a:r>
              <a:rPr lang="el-GR" sz="2400" b="1" dirty="0"/>
              <a:t>Ένα ζευγάρι παπούτσια κοστίζει 130 € και ο καταστηματάρχης βγάζει κέρδος 20%. Πόσο αγοράζει ο καταστηματάρχης τα παπούτσια;</a:t>
            </a:r>
            <a:endParaRPr lang="el-GR" sz="2400" dirty="0"/>
          </a:p>
          <a:p>
            <a:pPr marL="0" indent="0" algn="ctr">
              <a:buNone/>
            </a:pPr>
            <a:r>
              <a:rPr lang="el-GR" sz="2400" b="1" dirty="0" smtClean="0"/>
              <a:t>Λύση</a:t>
            </a:r>
            <a:endParaRPr lang="el-GR" sz="2400" dirty="0"/>
          </a:p>
          <a:p>
            <a:pPr marL="0" indent="0">
              <a:buNone/>
            </a:pPr>
            <a:r>
              <a:rPr lang="en-US" b="1" dirty="0"/>
              <a:t> </a:t>
            </a:r>
            <a:endParaRPr lang="el-GR" dirty="0"/>
          </a:p>
          <a:p>
            <a:pPr marL="0" indent="0">
              <a:buNone/>
            </a:pPr>
            <a:endParaRPr lang="en-US" sz="2400" b="1" dirty="0" smtClean="0"/>
          </a:p>
          <a:p>
            <a:pPr marL="0" indent="0">
              <a:buNone/>
            </a:pPr>
            <a:endParaRPr lang="en-US" sz="2400" b="1" dirty="0"/>
          </a:p>
          <a:p>
            <a:pPr marL="0" indent="0">
              <a:buNone/>
            </a:pPr>
            <a:endParaRPr lang="en-US" sz="2400" b="1" dirty="0" smtClean="0"/>
          </a:p>
          <a:p>
            <a:pPr marL="0" indent="0">
              <a:buNone/>
            </a:pPr>
            <a:endParaRPr lang="en-US" sz="2400" b="1" dirty="0"/>
          </a:p>
          <a:p>
            <a:pPr marL="0" indent="0">
              <a:buNone/>
            </a:pPr>
            <a:endParaRPr lang="en-US" sz="2400" b="1" dirty="0" smtClean="0"/>
          </a:p>
          <a:p>
            <a:pPr marL="0" indent="0">
              <a:buNone/>
            </a:pPr>
            <a:endParaRPr lang="en-US" sz="2400" b="1" dirty="0"/>
          </a:p>
          <a:p>
            <a:pPr marL="0" indent="0">
              <a:buNone/>
            </a:pPr>
            <a:endParaRPr lang="en-US" sz="2400" b="1" dirty="0" smtClean="0"/>
          </a:p>
          <a:p>
            <a:pPr marL="0" indent="0">
              <a:buNone/>
            </a:pPr>
            <a:endParaRPr lang="en-US" sz="2400" b="1" dirty="0"/>
          </a:p>
          <a:p>
            <a:pPr marL="0" indent="0">
              <a:buNone/>
            </a:pPr>
            <a:r>
              <a:rPr lang="el-GR" sz="2400" b="1" dirty="0" smtClean="0"/>
              <a:t>Απάντηση</a:t>
            </a:r>
            <a:r>
              <a:rPr lang="en-US" sz="2400" b="1" dirty="0"/>
              <a:t>:</a:t>
            </a:r>
            <a:endParaRPr lang="el-GR" sz="2400" dirty="0"/>
          </a:p>
          <a:p>
            <a:endParaRPr lang="el-GR" dirty="0"/>
          </a:p>
        </p:txBody>
      </p:sp>
    </p:spTree>
    <p:extLst>
      <p:ext uri="{BB962C8B-B14F-4D97-AF65-F5344CB8AC3E}">
        <p14:creationId xmlns:p14="http://schemas.microsoft.com/office/powerpoint/2010/main" val="345615934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457200" y="332656"/>
            <a:ext cx="8229600" cy="5793507"/>
          </a:xfrm>
        </p:spPr>
        <p:txBody>
          <a:bodyPr/>
          <a:lstStyle/>
          <a:p>
            <a:pPr marL="0" lvl="0" indent="0" algn="just">
              <a:buNone/>
            </a:pPr>
            <a:r>
              <a:rPr lang="el-GR" sz="2400" b="1" dirty="0"/>
              <a:t>Στην απογραφή του 2011, το </a:t>
            </a:r>
            <a:r>
              <a:rPr lang="el-GR" sz="2400" b="1" dirty="0" err="1"/>
              <a:t>Νεραϊδοχώρι</a:t>
            </a:r>
            <a:r>
              <a:rPr lang="el-GR" sz="2400" b="1" dirty="0"/>
              <a:t> είχε 1.134 κατοίκους, παρουσιάζοντας αύξηση 10% σε σχέση με την απογραφή του 2001. Πόσους κατοίκους είχε το 2001</a:t>
            </a:r>
            <a:r>
              <a:rPr lang="el-GR" sz="2400" b="1" dirty="0" smtClean="0"/>
              <a:t>;</a:t>
            </a:r>
            <a:r>
              <a:rPr lang="el-GR" sz="2400" dirty="0"/>
              <a:t> </a:t>
            </a:r>
          </a:p>
          <a:p>
            <a:pPr marL="0" indent="0" algn="ctr">
              <a:buNone/>
            </a:pPr>
            <a:endParaRPr lang="el-GR" sz="2800" b="1" dirty="0" smtClean="0"/>
          </a:p>
          <a:p>
            <a:pPr marL="0" indent="0" algn="ctr">
              <a:buNone/>
            </a:pPr>
            <a:r>
              <a:rPr lang="el-GR" sz="2400" b="1" dirty="0" smtClean="0"/>
              <a:t>Λύση</a:t>
            </a:r>
          </a:p>
          <a:p>
            <a:pPr marL="0" indent="0" algn="ctr">
              <a:buNone/>
            </a:pPr>
            <a:endParaRPr lang="el-GR" sz="2400" b="1" dirty="0"/>
          </a:p>
          <a:p>
            <a:pPr marL="0" indent="0" algn="ctr">
              <a:buNone/>
            </a:pPr>
            <a:endParaRPr lang="el-GR" sz="2400" b="1" dirty="0" smtClean="0"/>
          </a:p>
          <a:p>
            <a:pPr marL="0" indent="0" algn="ctr">
              <a:buNone/>
            </a:pPr>
            <a:endParaRPr lang="el-GR" sz="2400" b="1" dirty="0"/>
          </a:p>
          <a:p>
            <a:pPr marL="0" indent="0" algn="ctr">
              <a:buNone/>
            </a:pPr>
            <a:endParaRPr lang="el-GR" sz="2400" b="1" dirty="0" smtClean="0"/>
          </a:p>
          <a:p>
            <a:pPr marL="0" indent="0" algn="just">
              <a:buNone/>
            </a:pPr>
            <a:endParaRPr lang="en-US" sz="2400" b="1" dirty="0" smtClean="0"/>
          </a:p>
          <a:p>
            <a:pPr marL="0" indent="0" algn="just">
              <a:buNone/>
            </a:pPr>
            <a:endParaRPr lang="en-US" sz="2400" b="1" dirty="0"/>
          </a:p>
          <a:p>
            <a:pPr marL="0" indent="0" algn="just">
              <a:buNone/>
            </a:pPr>
            <a:endParaRPr lang="en-US" sz="2400" b="1" dirty="0" smtClean="0"/>
          </a:p>
          <a:p>
            <a:pPr marL="0" indent="0" algn="just">
              <a:buNone/>
            </a:pPr>
            <a:r>
              <a:rPr lang="el-GR" sz="2400" b="1" dirty="0" smtClean="0"/>
              <a:t>Απάντηση</a:t>
            </a:r>
            <a:r>
              <a:rPr lang="en-US" sz="2400" b="1" dirty="0" smtClean="0"/>
              <a:t>:</a:t>
            </a:r>
            <a:endParaRPr lang="el-GR" sz="2400" b="1" dirty="0"/>
          </a:p>
        </p:txBody>
      </p:sp>
    </p:spTree>
    <p:extLst>
      <p:ext uri="{BB962C8B-B14F-4D97-AF65-F5344CB8AC3E}">
        <p14:creationId xmlns:p14="http://schemas.microsoft.com/office/powerpoint/2010/main" val="31929749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200" dirty="0" smtClean="0"/>
              <a:t>Ας δούμε μαζί το βιβλίο</a:t>
            </a:r>
            <a:r>
              <a:rPr lang="en-US" sz="3200" dirty="0" smtClean="0"/>
              <a:t>: </a:t>
            </a:r>
            <a:br>
              <a:rPr lang="en-US" sz="3200" dirty="0" smtClean="0"/>
            </a:br>
            <a:r>
              <a:rPr lang="el-GR" sz="3200" b="1" dirty="0" smtClean="0"/>
              <a:t>Η </a:t>
            </a:r>
            <a:r>
              <a:rPr lang="el-GR" sz="3200" b="1" dirty="0"/>
              <a:t>τελεία, </a:t>
            </a:r>
            <a:r>
              <a:rPr lang="el-GR" sz="3200" b="1" dirty="0" err="1"/>
              <a:t>Peter</a:t>
            </a:r>
            <a:r>
              <a:rPr lang="el-GR" sz="3200" b="1" dirty="0"/>
              <a:t> H. </a:t>
            </a:r>
            <a:r>
              <a:rPr lang="el-GR" sz="3200" b="1" dirty="0" err="1"/>
              <a:t>Reynolds</a:t>
            </a:r>
            <a:r>
              <a:rPr lang="el-GR" sz="3200" b="1" dirty="0"/>
              <a:t> </a:t>
            </a:r>
            <a:endParaRPr lang="el-GR" sz="3200" dirty="0"/>
          </a:p>
        </p:txBody>
      </p:sp>
      <p:sp>
        <p:nvSpPr>
          <p:cNvPr id="3" name="Θέση περιεχομένου 2"/>
          <p:cNvSpPr>
            <a:spLocks noGrp="1"/>
          </p:cNvSpPr>
          <p:nvPr>
            <p:ph idx="1"/>
          </p:nvPr>
        </p:nvSpPr>
        <p:spPr/>
        <p:txBody>
          <a:bodyPr/>
          <a:lstStyle/>
          <a:p>
            <a:pPr marL="0" indent="0">
              <a:buNone/>
            </a:pPr>
            <a:endParaRPr lang="en-US" dirty="0" smtClean="0">
              <a:hlinkClick r:id="rId2"/>
            </a:endParaRPr>
          </a:p>
          <a:p>
            <a:pPr marL="0" indent="0">
              <a:buNone/>
            </a:pPr>
            <a:r>
              <a:rPr lang="en-US" dirty="0" smtClean="0">
                <a:hlinkClick r:id="rId2"/>
              </a:rPr>
              <a:t>https://www.youtube.com/watch?time_continue=1&amp;v=J--PY6AnDV0&amp;feature=emb_logo</a:t>
            </a:r>
            <a:endParaRPr lang="el-GR" dirty="0"/>
          </a:p>
        </p:txBody>
      </p:sp>
    </p:spTree>
    <p:extLst>
      <p:ext uri="{BB962C8B-B14F-4D97-AF65-F5344CB8AC3E}">
        <p14:creationId xmlns:p14="http://schemas.microsoft.com/office/powerpoint/2010/main" val="415113379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457200" y="260648"/>
            <a:ext cx="8363272" cy="6264696"/>
          </a:xfrm>
        </p:spPr>
        <p:txBody>
          <a:bodyPr/>
          <a:lstStyle/>
          <a:p>
            <a:pPr marL="0" lvl="0" indent="0" algn="just">
              <a:buNone/>
            </a:pPr>
            <a:r>
              <a:rPr lang="el-GR" sz="2400" b="1" dirty="0"/>
              <a:t>Ο Κώστας αγόρασε στις εκπτώσεις ένα μπουφάν και πλήρωσε 80 €. Αν η έκπτωση που του έγινε ήταν 45% , ποια ήταν η αρχική τιμή του;</a:t>
            </a:r>
            <a:endParaRPr lang="el-GR" sz="2400" dirty="0"/>
          </a:p>
          <a:p>
            <a:pPr marL="0" indent="0" algn="ctr">
              <a:buNone/>
            </a:pPr>
            <a:r>
              <a:rPr lang="el-GR" sz="2400" b="1" dirty="0" smtClean="0"/>
              <a:t>Λύση</a:t>
            </a:r>
          </a:p>
          <a:p>
            <a:pPr marL="0" indent="0" algn="ctr">
              <a:buNone/>
            </a:pPr>
            <a:endParaRPr lang="en-US" sz="2400" b="1" dirty="0" smtClean="0"/>
          </a:p>
          <a:p>
            <a:pPr marL="0" indent="0" algn="ctr">
              <a:buNone/>
            </a:pPr>
            <a:endParaRPr lang="en-US" sz="2400" b="1" dirty="0"/>
          </a:p>
          <a:p>
            <a:pPr marL="0" indent="0" algn="ctr">
              <a:buNone/>
            </a:pPr>
            <a:endParaRPr lang="en-US" sz="2400" b="1" dirty="0" smtClean="0"/>
          </a:p>
          <a:p>
            <a:pPr marL="0" indent="0" algn="ctr">
              <a:buNone/>
            </a:pPr>
            <a:endParaRPr lang="en-US" sz="2400" b="1" dirty="0"/>
          </a:p>
          <a:p>
            <a:pPr marL="0" indent="0" algn="ctr">
              <a:buNone/>
            </a:pPr>
            <a:endParaRPr lang="en-US" sz="2400" b="1" dirty="0" smtClean="0"/>
          </a:p>
          <a:p>
            <a:pPr marL="0" indent="0" algn="ctr">
              <a:buNone/>
            </a:pPr>
            <a:endParaRPr lang="en-US" sz="2400" b="1" dirty="0"/>
          </a:p>
          <a:p>
            <a:pPr marL="0" indent="0" algn="ctr">
              <a:buNone/>
            </a:pPr>
            <a:endParaRPr lang="en-US" sz="2400" b="1" dirty="0" smtClean="0"/>
          </a:p>
          <a:p>
            <a:pPr marL="0" indent="0" algn="ctr">
              <a:buNone/>
            </a:pPr>
            <a:endParaRPr lang="en-US" sz="2400" b="1" dirty="0"/>
          </a:p>
          <a:p>
            <a:pPr marL="0" indent="0" algn="ctr">
              <a:buNone/>
            </a:pPr>
            <a:endParaRPr lang="en-US" sz="2400" b="1" dirty="0" smtClean="0"/>
          </a:p>
          <a:p>
            <a:pPr marL="0" indent="0" algn="just">
              <a:buNone/>
            </a:pPr>
            <a:r>
              <a:rPr lang="el-GR" sz="2400" b="1" dirty="0" smtClean="0"/>
              <a:t>Απάντηση</a:t>
            </a:r>
            <a:r>
              <a:rPr lang="en-US" sz="2400" b="1" dirty="0" smtClean="0"/>
              <a:t>:</a:t>
            </a:r>
            <a:endParaRPr lang="el-GR" sz="2400" b="1" dirty="0"/>
          </a:p>
          <a:p>
            <a:endParaRPr lang="el-GR" dirty="0"/>
          </a:p>
        </p:txBody>
      </p:sp>
    </p:spTree>
    <p:extLst>
      <p:ext uri="{BB962C8B-B14F-4D97-AF65-F5344CB8AC3E}">
        <p14:creationId xmlns:p14="http://schemas.microsoft.com/office/powerpoint/2010/main" val="161232673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457200" y="188640"/>
            <a:ext cx="8229600" cy="6408712"/>
          </a:xfrm>
        </p:spPr>
        <p:txBody>
          <a:bodyPr>
            <a:normAutofit fontScale="77500" lnSpcReduction="20000"/>
          </a:bodyPr>
          <a:lstStyle/>
          <a:p>
            <a:pPr marL="0" indent="0">
              <a:lnSpc>
                <a:spcPct val="170000"/>
              </a:lnSpc>
              <a:buNone/>
            </a:pPr>
            <a:r>
              <a:rPr lang="el-GR" sz="2800" b="1" i="1" u="sng" dirty="0" smtClean="0">
                <a:solidFill>
                  <a:schemeClr val="accent6">
                    <a:lumMod val="75000"/>
                  </a:schemeClr>
                </a:solidFill>
              </a:rPr>
              <a:t>8</a:t>
            </a:r>
            <a:r>
              <a:rPr lang="el-GR" sz="2800" b="1" i="1" u="sng" baseline="30000" dirty="0" smtClean="0">
                <a:solidFill>
                  <a:schemeClr val="accent6">
                    <a:lumMod val="75000"/>
                  </a:schemeClr>
                </a:solidFill>
              </a:rPr>
              <a:t>η</a:t>
            </a:r>
            <a:r>
              <a:rPr lang="el-GR" sz="2800" b="1" i="1" u="sng" dirty="0" smtClean="0">
                <a:solidFill>
                  <a:schemeClr val="accent6">
                    <a:lumMod val="75000"/>
                  </a:schemeClr>
                </a:solidFill>
              </a:rPr>
              <a:t> απ</a:t>
            </a:r>
            <a:r>
              <a:rPr lang="en-US" sz="2800" b="1" i="1" u="sng" dirty="0" smtClean="0">
                <a:solidFill>
                  <a:schemeClr val="accent6">
                    <a:lumMod val="75000"/>
                  </a:schemeClr>
                </a:solidFill>
              </a:rPr>
              <a:t>o</a:t>
            </a:r>
            <a:r>
              <a:rPr lang="el-GR" sz="2800" b="1" i="1" u="sng" dirty="0" smtClean="0">
                <a:solidFill>
                  <a:schemeClr val="accent6">
                    <a:lumMod val="75000"/>
                  </a:schemeClr>
                </a:solidFill>
              </a:rPr>
              <a:t>στολή</a:t>
            </a:r>
            <a:r>
              <a:rPr lang="en-US" sz="2800" b="1" i="1" u="sng" dirty="0" smtClean="0">
                <a:solidFill>
                  <a:schemeClr val="accent6">
                    <a:lumMod val="75000"/>
                  </a:schemeClr>
                </a:solidFill>
              </a:rPr>
              <a:t>:</a:t>
            </a:r>
            <a:endParaRPr lang="en-US" sz="2800" b="1" dirty="0" smtClean="0"/>
          </a:p>
          <a:p>
            <a:pPr marL="0" indent="0" algn="ctr">
              <a:lnSpc>
                <a:spcPct val="170000"/>
              </a:lnSpc>
              <a:buNone/>
            </a:pPr>
            <a:r>
              <a:rPr lang="el-GR" sz="2800" b="1" dirty="0" smtClean="0"/>
              <a:t>Εξάσκηση στα προβλήματα με ποσοστά</a:t>
            </a:r>
            <a:r>
              <a:rPr lang="en-US" sz="2800" b="1" dirty="0" smtClean="0"/>
              <a:t>:</a:t>
            </a:r>
          </a:p>
          <a:p>
            <a:pPr marL="0" indent="0" algn="ctr">
              <a:lnSpc>
                <a:spcPct val="170000"/>
              </a:lnSpc>
              <a:buNone/>
            </a:pPr>
            <a:r>
              <a:rPr lang="el-GR" sz="2800" b="1" dirty="0" smtClean="0"/>
              <a:t>Βρίσκω την αρχική τιμή</a:t>
            </a:r>
          </a:p>
          <a:p>
            <a:pPr marL="0" lvl="0" indent="0" algn="just">
              <a:lnSpc>
                <a:spcPct val="170000"/>
              </a:lnSpc>
              <a:buNone/>
            </a:pPr>
            <a:r>
              <a:rPr lang="el-GR" sz="2800" dirty="0" smtClean="0"/>
              <a:t>1. Τα </a:t>
            </a:r>
            <a:r>
              <a:rPr lang="el-GR" sz="2800" dirty="0"/>
              <a:t>ασφάλιστρα των αυτοκινήτων αυξήθηκαν φέτος κατά 8%. Μετά την αύξηση για την ετήσια ασφάλεια του αυτοκινήτου μας πληρώνουμε 480,6 €. Πόσο πληρώναμε πριν την </a:t>
            </a:r>
            <a:r>
              <a:rPr lang="el-GR" sz="2800" dirty="0" smtClean="0"/>
              <a:t>αύξηση;</a:t>
            </a:r>
          </a:p>
          <a:p>
            <a:pPr marL="0" lvl="0" indent="0" algn="just">
              <a:lnSpc>
                <a:spcPct val="170000"/>
              </a:lnSpc>
              <a:buNone/>
            </a:pPr>
            <a:endParaRPr lang="el-GR" sz="2800" dirty="0" smtClean="0"/>
          </a:p>
          <a:p>
            <a:pPr marL="0" lvl="0" indent="0" algn="just">
              <a:lnSpc>
                <a:spcPct val="170000"/>
              </a:lnSpc>
              <a:buNone/>
            </a:pPr>
            <a:r>
              <a:rPr lang="el-GR" sz="2800" dirty="0" smtClean="0"/>
              <a:t>2. Στην </a:t>
            </a:r>
            <a:r>
              <a:rPr lang="el-GR" sz="2800" dirty="0"/>
              <a:t>περίοδο των εκπτώσεων ένα κατάστημα κάνει έκπτωση 25% σε όλα τα εμπορεύματά του. Από τις πωλήσεις μιας ημέρας εισέπραξε 1.910 €. Πόσο άξιζαν τα εμπορεύματα, που πουλήθηκαν την ημέρα αυτή, πριν τις εκπτώσεις;</a:t>
            </a:r>
          </a:p>
          <a:p>
            <a:pPr marL="0" indent="0" algn="ctr">
              <a:lnSpc>
                <a:spcPct val="170000"/>
              </a:lnSpc>
              <a:buNone/>
            </a:pPr>
            <a:endParaRPr lang="en-US" sz="2800" b="1" dirty="0" smtClean="0"/>
          </a:p>
          <a:p>
            <a:pPr marL="0" indent="0" algn="just">
              <a:lnSpc>
                <a:spcPct val="170000"/>
              </a:lnSpc>
              <a:buNone/>
            </a:pPr>
            <a:endParaRPr lang="el-GR" sz="2800" b="1" dirty="0" smtClean="0">
              <a:hlinkClick r:id="rId2"/>
            </a:endParaRPr>
          </a:p>
          <a:p>
            <a:pPr marL="0" indent="0" algn="just">
              <a:lnSpc>
                <a:spcPct val="170000"/>
              </a:lnSpc>
              <a:buNone/>
            </a:pPr>
            <a:endParaRPr lang="el-GR" sz="2800" b="1" dirty="0" smtClean="0">
              <a:hlinkClick r:id="rId2"/>
            </a:endParaRPr>
          </a:p>
          <a:p>
            <a:pPr marL="0" indent="0" algn="just">
              <a:lnSpc>
                <a:spcPct val="170000"/>
              </a:lnSpc>
              <a:buNone/>
            </a:pPr>
            <a:endParaRPr lang="el-GR" sz="2800" b="1" dirty="0">
              <a:hlinkClick r:id="rId2"/>
            </a:endParaRPr>
          </a:p>
          <a:p>
            <a:pPr marL="0" indent="0" algn="just">
              <a:lnSpc>
                <a:spcPct val="170000"/>
              </a:lnSpc>
              <a:buNone/>
            </a:pPr>
            <a:endParaRPr lang="en-US" sz="2800" b="1" dirty="0" smtClean="0">
              <a:hlinkClick r:id="rId2"/>
            </a:endParaRPr>
          </a:p>
        </p:txBody>
      </p:sp>
    </p:spTree>
    <p:extLst>
      <p:ext uri="{BB962C8B-B14F-4D97-AF65-F5344CB8AC3E}">
        <p14:creationId xmlns:p14="http://schemas.microsoft.com/office/powerpoint/2010/main" val="59190288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457200" y="404664"/>
            <a:ext cx="8229600" cy="6048672"/>
          </a:xfrm>
        </p:spPr>
        <p:txBody>
          <a:bodyPr>
            <a:normAutofit/>
          </a:bodyPr>
          <a:lstStyle/>
          <a:p>
            <a:pPr marL="0" indent="0" algn="just">
              <a:lnSpc>
                <a:spcPct val="150000"/>
              </a:lnSpc>
              <a:buNone/>
            </a:pPr>
            <a:r>
              <a:rPr lang="en-US" sz="2400" dirty="0" smtClean="0"/>
              <a:t>3. </a:t>
            </a:r>
            <a:r>
              <a:rPr lang="el-GR" sz="2400" dirty="0" smtClean="0"/>
              <a:t>Σε ένα κατάστημα με ηλεκτρικά είδη ανακοινώθηκαν οι παρακάτω εκπτώσεις σε ορισμένα είδη. Υπολογίστε την αρχική τους τιμή</a:t>
            </a:r>
            <a:r>
              <a:rPr lang="en-US" sz="2400" dirty="0" smtClean="0"/>
              <a:t>:</a:t>
            </a:r>
            <a:endParaRPr lang="el-GR" sz="2400" dirty="0" smtClean="0"/>
          </a:p>
          <a:p>
            <a:pPr marL="0" indent="0" algn="just">
              <a:lnSpc>
                <a:spcPct val="150000"/>
              </a:lnSpc>
              <a:buNone/>
            </a:pPr>
            <a:endParaRPr lang="en-US" sz="2400" dirty="0" smtClean="0"/>
          </a:p>
          <a:p>
            <a:pPr algn="just">
              <a:lnSpc>
                <a:spcPct val="150000"/>
              </a:lnSpc>
              <a:buFont typeface="Wingdings" pitchFamily="2" charset="2"/>
              <a:buChar char="ü"/>
            </a:pPr>
            <a:r>
              <a:rPr lang="el-GR" sz="2400" dirty="0"/>
              <a:t>έ</a:t>
            </a:r>
            <a:r>
              <a:rPr lang="el-GR" sz="2400" dirty="0" smtClean="0"/>
              <a:t>να ψυγείο πωλείται με έκπτωση </a:t>
            </a:r>
            <a:r>
              <a:rPr lang="el-GR" sz="2400" b="1" dirty="0" smtClean="0">
                <a:solidFill>
                  <a:schemeClr val="accent6">
                    <a:lumMod val="75000"/>
                  </a:schemeClr>
                </a:solidFill>
              </a:rPr>
              <a:t>40%, </a:t>
            </a:r>
            <a:r>
              <a:rPr lang="el-GR" sz="2400" b="1" dirty="0" smtClean="0"/>
              <a:t>210</a:t>
            </a:r>
            <a:r>
              <a:rPr lang="el-GR" sz="2400" dirty="0" smtClean="0"/>
              <a:t> ευρώ.</a:t>
            </a:r>
          </a:p>
          <a:p>
            <a:pPr algn="just">
              <a:lnSpc>
                <a:spcPct val="150000"/>
              </a:lnSpc>
              <a:buFont typeface="Wingdings" pitchFamily="2" charset="2"/>
              <a:buChar char="ü"/>
            </a:pPr>
            <a:r>
              <a:rPr lang="el-GR" sz="2400" dirty="0" smtClean="0"/>
              <a:t>ένας υπολογιστής πωλείται  με έκπτωση </a:t>
            </a:r>
            <a:r>
              <a:rPr lang="el-GR" sz="2400" b="1" dirty="0" smtClean="0">
                <a:solidFill>
                  <a:schemeClr val="accent6">
                    <a:lumMod val="75000"/>
                  </a:schemeClr>
                </a:solidFill>
              </a:rPr>
              <a:t>15%</a:t>
            </a:r>
            <a:r>
              <a:rPr lang="el-GR" sz="2400" dirty="0" smtClean="0"/>
              <a:t> , </a:t>
            </a:r>
            <a:r>
              <a:rPr lang="el-GR" sz="2400" b="1" dirty="0" smtClean="0"/>
              <a:t>360</a:t>
            </a:r>
            <a:r>
              <a:rPr lang="el-GR" sz="2400" dirty="0" smtClean="0"/>
              <a:t> ευρώ.</a:t>
            </a:r>
          </a:p>
          <a:p>
            <a:pPr algn="just">
              <a:lnSpc>
                <a:spcPct val="150000"/>
              </a:lnSpc>
              <a:buFont typeface="Wingdings" pitchFamily="2" charset="2"/>
              <a:buChar char="ü"/>
            </a:pPr>
            <a:r>
              <a:rPr lang="el-GR" sz="2400" dirty="0" smtClean="0"/>
              <a:t>μία τηλεόραση </a:t>
            </a:r>
            <a:r>
              <a:rPr lang="el-GR" sz="2400" dirty="0"/>
              <a:t>πωλείται </a:t>
            </a:r>
            <a:r>
              <a:rPr lang="el-GR" sz="2400" dirty="0" smtClean="0"/>
              <a:t> με έκπτωση </a:t>
            </a:r>
            <a:r>
              <a:rPr lang="el-GR" sz="2400" b="1" dirty="0" smtClean="0">
                <a:solidFill>
                  <a:schemeClr val="accent6">
                    <a:lumMod val="75000"/>
                  </a:schemeClr>
                </a:solidFill>
              </a:rPr>
              <a:t>20%</a:t>
            </a:r>
            <a:r>
              <a:rPr lang="el-GR" sz="2400" dirty="0" smtClean="0"/>
              <a:t>  </a:t>
            </a:r>
            <a:r>
              <a:rPr lang="el-GR" sz="2400" b="1" dirty="0" smtClean="0"/>
              <a:t>1.600 </a:t>
            </a:r>
            <a:r>
              <a:rPr lang="el-GR" sz="2400" dirty="0" smtClean="0"/>
              <a:t>ευρώ.</a:t>
            </a:r>
          </a:p>
          <a:p>
            <a:pPr algn="just">
              <a:lnSpc>
                <a:spcPct val="150000"/>
              </a:lnSpc>
              <a:buFont typeface="Wingdings" pitchFamily="2" charset="2"/>
              <a:buChar char="ü"/>
            </a:pPr>
            <a:r>
              <a:rPr lang="el-GR" sz="2400" dirty="0" smtClean="0"/>
              <a:t>ένας εκτυπωτής πωλείται  με έκπτωση </a:t>
            </a:r>
            <a:r>
              <a:rPr lang="el-GR" sz="2400" b="1" dirty="0" smtClean="0">
                <a:solidFill>
                  <a:schemeClr val="accent6">
                    <a:lumMod val="75000"/>
                  </a:schemeClr>
                </a:solidFill>
              </a:rPr>
              <a:t>25% </a:t>
            </a:r>
            <a:r>
              <a:rPr lang="el-GR" sz="2400" dirty="0" smtClean="0"/>
              <a:t>, </a:t>
            </a:r>
            <a:r>
              <a:rPr lang="el-GR" sz="2400" b="1" dirty="0" smtClean="0"/>
              <a:t>200</a:t>
            </a:r>
            <a:r>
              <a:rPr lang="el-GR" sz="2400" dirty="0" smtClean="0"/>
              <a:t> ευρώ. </a:t>
            </a:r>
            <a:endParaRPr lang="el-GR" sz="2400" dirty="0"/>
          </a:p>
        </p:txBody>
      </p:sp>
    </p:spTree>
    <p:extLst>
      <p:ext uri="{BB962C8B-B14F-4D97-AF65-F5344CB8AC3E}">
        <p14:creationId xmlns:p14="http://schemas.microsoft.com/office/powerpoint/2010/main" val="69253472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95536" y="404664"/>
            <a:ext cx="8229600" cy="6336704"/>
          </a:xfrm>
        </p:spPr>
        <p:txBody>
          <a:bodyPr>
            <a:noAutofit/>
          </a:bodyPr>
          <a:lstStyle/>
          <a:p>
            <a:pPr marL="0" indent="0" algn="just">
              <a:lnSpc>
                <a:spcPct val="170000"/>
              </a:lnSpc>
              <a:buNone/>
            </a:pPr>
            <a:r>
              <a:rPr lang="en-US" sz="2400" b="1" i="1" u="sng" dirty="0" smtClean="0">
                <a:solidFill>
                  <a:schemeClr val="accent6">
                    <a:lumMod val="75000"/>
                  </a:schemeClr>
                </a:solidFill>
              </a:rPr>
              <a:t>9</a:t>
            </a:r>
            <a:r>
              <a:rPr lang="el-GR" sz="2400" b="1" i="1" u="sng" baseline="30000" dirty="0" smtClean="0">
                <a:solidFill>
                  <a:schemeClr val="accent6">
                    <a:lumMod val="75000"/>
                  </a:schemeClr>
                </a:solidFill>
              </a:rPr>
              <a:t>η</a:t>
            </a:r>
            <a:r>
              <a:rPr lang="el-GR" sz="2400" b="1" i="1" u="sng" dirty="0" smtClean="0">
                <a:solidFill>
                  <a:schemeClr val="accent6">
                    <a:lumMod val="75000"/>
                  </a:schemeClr>
                </a:solidFill>
              </a:rPr>
              <a:t> αποστολή</a:t>
            </a:r>
            <a:r>
              <a:rPr lang="en-US" sz="2400" b="1" i="1" u="sng" dirty="0" smtClean="0">
                <a:solidFill>
                  <a:schemeClr val="accent6">
                    <a:lumMod val="75000"/>
                  </a:schemeClr>
                </a:solidFill>
              </a:rPr>
              <a:t>:</a:t>
            </a:r>
            <a:endParaRPr lang="en-US" sz="2400" b="1" i="1" u="sng" dirty="0">
              <a:solidFill>
                <a:schemeClr val="accent6">
                  <a:lumMod val="75000"/>
                </a:schemeClr>
              </a:solidFill>
            </a:endParaRPr>
          </a:p>
          <a:p>
            <a:pPr marL="0" indent="0" algn="ctr">
              <a:lnSpc>
                <a:spcPct val="170000"/>
              </a:lnSpc>
              <a:buNone/>
            </a:pPr>
            <a:r>
              <a:rPr lang="el-GR" sz="2400" b="1" i="1" u="sng" dirty="0" smtClean="0">
                <a:solidFill>
                  <a:schemeClr val="accent6">
                    <a:lumMod val="75000"/>
                  </a:schemeClr>
                </a:solidFill>
              </a:rPr>
              <a:t>Ώρα για ταινία</a:t>
            </a:r>
            <a:r>
              <a:rPr lang="en-US" sz="2400" b="1" i="1" u="sng" dirty="0" smtClean="0">
                <a:solidFill>
                  <a:schemeClr val="accent6">
                    <a:lumMod val="75000"/>
                  </a:schemeClr>
                </a:solidFill>
              </a:rPr>
              <a:t>: </a:t>
            </a:r>
            <a:r>
              <a:rPr lang="el-GR" sz="2400" b="1" i="1" u="sng" dirty="0" smtClean="0">
                <a:solidFill>
                  <a:schemeClr val="accent6">
                    <a:lumMod val="75000"/>
                  </a:schemeClr>
                </a:solidFill>
              </a:rPr>
              <a:t>Ο γύρος του κόσμου σε 80 ημέρες</a:t>
            </a:r>
            <a:endParaRPr lang="el-GR" sz="2400" b="1" i="1" u="sng" dirty="0">
              <a:solidFill>
                <a:schemeClr val="accent6">
                  <a:lumMod val="75000"/>
                </a:schemeClr>
              </a:solidFill>
            </a:endParaRPr>
          </a:p>
          <a:p>
            <a:pPr marL="0" indent="0" algn="just">
              <a:lnSpc>
                <a:spcPct val="170000"/>
              </a:lnSpc>
              <a:buNone/>
            </a:pPr>
            <a:endParaRPr lang="el-GR" sz="2400" dirty="0" smtClean="0"/>
          </a:p>
          <a:p>
            <a:pPr marL="0" indent="0" algn="just">
              <a:lnSpc>
                <a:spcPct val="170000"/>
              </a:lnSpc>
              <a:buNone/>
            </a:pPr>
            <a:r>
              <a:rPr lang="el-GR" sz="2400" dirty="0" smtClean="0"/>
              <a:t>Ο </a:t>
            </a:r>
            <a:r>
              <a:rPr lang="el-GR" sz="2400" dirty="0"/>
              <a:t>γύρος του κόσμου σε 80 ημέρες είναι ένα μυθιστόρημα του Ιούλιου Βερν, </a:t>
            </a:r>
            <a:r>
              <a:rPr lang="el-GR" sz="2400" dirty="0" smtClean="0"/>
              <a:t>το οποίο </a:t>
            </a:r>
            <a:r>
              <a:rPr lang="el-GR" sz="2400" dirty="0"/>
              <a:t>εκδόθηκε το 1873. Εδώ μπορείτε να το απολαύσετε προσαρμοσμένο </a:t>
            </a:r>
            <a:r>
              <a:rPr lang="el-GR" sz="2400" dirty="0" smtClean="0"/>
              <a:t>σε μια </a:t>
            </a:r>
            <a:r>
              <a:rPr lang="el-GR" sz="2400" dirty="0"/>
              <a:t>καταπληκτική παιδική τηλεοπτική ταινία κινούμενων σχεδίων</a:t>
            </a:r>
            <a:r>
              <a:rPr lang="el-GR" sz="2400" dirty="0" smtClean="0"/>
              <a:t>!</a:t>
            </a:r>
            <a:endParaRPr lang="el-GR" sz="2400" dirty="0"/>
          </a:p>
          <a:p>
            <a:pPr marL="0" indent="0" algn="just">
              <a:lnSpc>
                <a:spcPct val="170000"/>
              </a:lnSpc>
              <a:buNone/>
            </a:pPr>
            <a:endParaRPr lang="el-GR" sz="2400" b="1" i="1" u="sng" dirty="0" smtClean="0">
              <a:hlinkClick r:id="rId2"/>
            </a:endParaRPr>
          </a:p>
          <a:p>
            <a:pPr marL="0" indent="0" algn="just">
              <a:lnSpc>
                <a:spcPct val="170000"/>
              </a:lnSpc>
              <a:buNone/>
            </a:pPr>
            <a:r>
              <a:rPr lang="en-US" sz="2400" b="1" i="1" u="sng" dirty="0" smtClean="0">
                <a:hlinkClick r:id="rId2"/>
              </a:rPr>
              <a:t>https://www.youtube.com/watch?v=nMBQ5LfFAFE</a:t>
            </a:r>
            <a:endParaRPr lang="el-GR" sz="2400" b="1" i="1" u="sng" dirty="0" smtClean="0"/>
          </a:p>
          <a:p>
            <a:pPr marL="0" indent="0" algn="just">
              <a:lnSpc>
                <a:spcPct val="170000"/>
              </a:lnSpc>
              <a:buNone/>
            </a:pPr>
            <a:endParaRPr lang="el-GR" sz="2400" b="1" i="1" u="sng" dirty="0"/>
          </a:p>
        </p:txBody>
      </p:sp>
    </p:spTree>
    <p:extLst>
      <p:ext uri="{BB962C8B-B14F-4D97-AF65-F5344CB8AC3E}">
        <p14:creationId xmlns:p14="http://schemas.microsoft.com/office/powerpoint/2010/main" val="378314170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457200" y="548680"/>
            <a:ext cx="8229600" cy="5760640"/>
          </a:xfrm>
        </p:spPr>
        <p:txBody>
          <a:bodyPr>
            <a:normAutofit fontScale="85000" lnSpcReduction="10000"/>
          </a:bodyPr>
          <a:lstStyle/>
          <a:p>
            <a:pPr marL="0" indent="0" algn="just">
              <a:lnSpc>
                <a:spcPct val="160000"/>
              </a:lnSpc>
              <a:buNone/>
            </a:pPr>
            <a:r>
              <a:rPr lang="el-GR" dirty="0" smtClean="0"/>
              <a:t>«Ο Φιλέας </a:t>
            </a:r>
            <a:r>
              <a:rPr lang="el-GR" dirty="0" err="1" smtClean="0"/>
              <a:t>Φογκ</a:t>
            </a:r>
            <a:r>
              <a:rPr lang="el-GR" dirty="0" smtClean="0"/>
              <a:t> ήταν ένας πλούσιος εκκεντρικός τζέντλεμαν, ο οποίος είχε πολλές φαεινές ιδέες. Κάποια μέρα, στην Λέσχη </a:t>
            </a:r>
            <a:r>
              <a:rPr lang="el-GR" dirty="0" err="1" smtClean="0"/>
              <a:t>Ριφόρμ</a:t>
            </a:r>
            <a:r>
              <a:rPr lang="el-GR" dirty="0" smtClean="0"/>
              <a:t>, στο Λονδίνο, όπου και περνούσε το μεγαλύτερο μέρος της ημέρας του, εξ αφορμής μια συζήτησης, στοιχημάτισε για 20.000 λίρες πως μπορεί να κάνει τον γύρο του κόσμου σε 80 μέρες. Και έτσι ξεκίνησε το ταξίδι, μαζί με τον υπηρέτη του, Πασπαρτού, τον οποίο είχε προσλάβει λίγες ώρες νωρίτερα».</a:t>
            </a:r>
          </a:p>
          <a:p>
            <a:pPr algn="just">
              <a:lnSpc>
                <a:spcPct val="160000"/>
              </a:lnSpc>
            </a:pPr>
            <a:endParaRPr lang="el-GR" dirty="0"/>
          </a:p>
        </p:txBody>
      </p:sp>
    </p:spTree>
    <p:extLst>
      <p:ext uri="{BB962C8B-B14F-4D97-AF65-F5344CB8AC3E}">
        <p14:creationId xmlns:p14="http://schemas.microsoft.com/office/powerpoint/2010/main" val="76741262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95536" y="332656"/>
            <a:ext cx="8496944" cy="6264696"/>
          </a:xfrm>
        </p:spPr>
        <p:txBody>
          <a:bodyPr>
            <a:normAutofit/>
          </a:bodyPr>
          <a:lstStyle/>
          <a:p>
            <a:pPr marL="0" indent="0">
              <a:buNone/>
            </a:pPr>
            <a:r>
              <a:rPr lang="en-US" sz="2800" b="1" i="1" u="sng" dirty="0" smtClean="0">
                <a:solidFill>
                  <a:schemeClr val="accent6">
                    <a:lumMod val="75000"/>
                  </a:schemeClr>
                </a:solidFill>
              </a:rPr>
              <a:t>10</a:t>
            </a:r>
            <a:r>
              <a:rPr lang="el-GR" sz="2800" b="1" i="1" u="sng" baseline="30000" dirty="0" smtClean="0">
                <a:solidFill>
                  <a:schemeClr val="accent6">
                    <a:lumMod val="75000"/>
                  </a:schemeClr>
                </a:solidFill>
              </a:rPr>
              <a:t>η</a:t>
            </a:r>
            <a:r>
              <a:rPr lang="el-GR" sz="2800" b="1" i="1" u="sng" dirty="0" smtClean="0">
                <a:solidFill>
                  <a:schemeClr val="accent6">
                    <a:lumMod val="75000"/>
                  </a:schemeClr>
                </a:solidFill>
              </a:rPr>
              <a:t> αποστολή</a:t>
            </a:r>
            <a:r>
              <a:rPr lang="en-US" sz="2800" b="1" i="1" u="sng" dirty="0" smtClean="0">
                <a:solidFill>
                  <a:schemeClr val="accent6">
                    <a:lumMod val="75000"/>
                  </a:schemeClr>
                </a:solidFill>
              </a:rPr>
              <a:t>:</a:t>
            </a:r>
          </a:p>
          <a:p>
            <a:pPr marL="0" lvl="0" indent="0">
              <a:buNone/>
            </a:pPr>
            <a:endParaRPr lang="en-US" sz="2800" b="1" dirty="0" smtClean="0"/>
          </a:p>
          <a:p>
            <a:pPr marL="0" lvl="0" indent="0">
              <a:buNone/>
            </a:pPr>
            <a:r>
              <a:rPr lang="el-GR" sz="2800" b="1" dirty="0" err="1" smtClean="0"/>
              <a:t>Mην</a:t>
            </a:r>
            <a:r>
              <a:rPr lang="el-GR" sz="2800" b="1" dirty="0" smtClean="0"/>
              <a:t> </a:t>
            </a:r>
            <a:r>
              <a:rPr lang="el-GR" sz="2800" b="1" dirty="0"/>
              <a:t>ξεχάσουμε και τη γυμναστική μας, παιδιά</a:t>
            </a:r>
            <a:r>
              <a:rPr lang="el-GR" sz="2800" b="1" dirty="0" smtClean="0"/>
              <a:t>!</a:t>
            </a:r>
            <a:endParaRPr lang="en-US" sz="2800" b="1" dirty="0" smtClean="0"/>
          </a:p>
          <a:p>
            <a:pPr marL="0" lvl="0" indent="0">
              <a:buNone/>
            </a:pPr>
            <a:endParaRPr lang="el-GR" sz="2800" dirty="0"/>
          </a:p>
          <a:p>
            <a:pPr marL="0" indent="0">
              <a:buNone/>
            </a:pPr>
            <a:r>
              <a:rPr lang="en-US" sz="2800" b="1" i="1" u="sng" dirty="0" smtClean="0">
                <a:solidFill>
                  <a:schemeClr val="accent6">
                    <a:lumMod val="75000"/>
                  </a:schemeClr>
                </a:solidFill>
                <a:hlinkClick r:id="rId2"/>
              </a:rPr>
              <a:t>https://www.youtube.com/watch?v=v_U7ERmMGzU&amp;feature=emb_logo</a:t>
            </a:r>
            <a:endParaRPr lang="en-US" sz="2800" b="1" i="1" u="sng" dirty="0">
              <a:solidFill>
                <a:schemeClr val="accent6">
                  <a:lumMod val="75000"/>
                </a:schemeClr>
              </a:solidFill>
            </a:endParaRPr>
          </a:p>
        </p:txBody>
      </p:sp>
    </p:spTree>
    <p:extLst>
      <p:ext uri="{BB962C8B-B14F-4D97-AF65-F5344CB8AC3E}">
        <p14:creationId xmlns:p14="http://schemas.microsoft.com/office/powerpoint/2010/main" val="13182891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7544" y="9925"/>
            <a:ext cx="8229600" cy="1143000"/>
          </a:xfrm>
        </p:spPr>
        <p:txBody>
          <a:bodyPr>
            <a:normAutofit/>
          </a:bodyPr>
          <a:lstStyle/>
          <a:p>
            <a:r>
              <a:rPr lang="el-GR" sz="3600" b="1" i="1" u="sng" dirty="0" smtClean="0">
                <a:solidFill>
                  <a:schemeClr val="accent6">
                    <a:lumMod val="75000"/>
                  </a:schemeClr>
                </a:solidFill>
              </a:rPr>
              <a:t>Ερωτήσεις κατανόησης </a:t>
            </a:r>
            <a:endParaRPr lang="el-GR" sz="3600" b="1" i="1" u="sng" dirty="0">
              <a:solidFill>
                <a:schemeClr val="accent6">
                  <a:lumMod val="75000"/>
                </a:schemeClr>
              </a:solidFill>
            </a:endParaRPr>
          </a:p>
        </p:txBody>
      </p:sp>
      <p:sp>
        <p:nvSpPr>
          <p:cNvPr id="3" name="Θέση περιεχομένου 2"/>
          <p:cNvSpPr>
            <a:spLocks noGrp="1"/>
          </p:cNvSpPr>
          <p:nvPr>
            <p:ph idx="1"/>
          </p:nvPr>
        </p:nvSpPr>
        <p:spPr>
          <a:xfrm>
            <a:off x="611560" y="1340768"/>
            <a:ext cx="7560840" cy="5112568"/>
          </a:xfrm>
        </p:spPr>
        <p:txBody>
          <a:bodyPr>
            <a:noAutofit/>
          </a:bodyPr>
          <a:lstStyle/>
          <a:p>
            <a:pPr lvl="0" algn="just">
              <a:lnSpc>
                <a:spcPct val="170000"/>
              </a:lnSpc>
            </a:pPr>
            <a:r>
              <a:rPr lang="el-GR" sz="2000" b="1" dirty="0" smtClean="0"/>
              <a:t>Πώς αισθάνεται η Λία στην αρχή της ιστορίας;</a:t>
            </a:r>
          </a:p>
          <a:p>
            <a:pPr lvl="0" algn="just">
              <a:lnSpc>
                <a:spcPct val="170000"/>
              </a:lnSpc>
            </a:pPr>
            <a:endParaRPr lang="el-GR" sz="2000" dirty="0" smtClean="0"/>
          </a:p>
          <a:p>
            <a:pPr lvl="0" algn="just">
              <a:lnSpc>
                <a:spcPct val="170000"/>
              </a:lnSpc>
            </a:pPr>
            <a:r>
              <a:rPr lang="el-GR" sz="2000" b="1" dirty="0" smtClean="0"/>
              <a:t>Γιατί αισθάνεται έτσι;</a:t>
            </a:r>
          </a:p>
          <a:p>
            <a:pPr marL="0" lvl="0" indent="0" algn="just">
              <a:lnSpc>
                <a:spcPct val="170000"/>
              </a:lnSpc>
              <a:buNone/>
            </a:pPr>
            <a:endParaRPr lang="el-GR" sz="2000" dirty="0" smtClean="0"/>
          </a:p>
          <a:p>
            <a:pPr lvl="0" algn="just">
              <a:lnSpc>
                <a:spcPct val="170000"/>
              </a:lnSpc>
            </a:pPr>
            <a:r>
              <a:rPr lang="el-GR" sz="2000" b="1" dirty="0" smtClean="0"/>
              <a:t>Τι έκανε η δασκάλα της για να τη βοηθήσει;</a:t>
            </a:r>
          </a:p>
          <a:p>
            <a:pPr marL="0" lvl="0" indent="0" algn="just">
              <a:lnSpc>
                <a:spcPct val="170000"/>
              </a:lnSpc>
              <a:buNone/>
            </a:pPr>
            <a:endParaRPr lang="el-GR" sz="2000" dirty="0" smtClean="0"/>
          </a:p>
          <a:p>
            <a:pPr lvl="0" algn="just">
              <a:lnSpc>
                <a:spcPct val="170000"/>
              </a:lnSpc>
            </a:pPr>
            <a:r>
              <a:rPr lang="el-GR" sz="2000" b="1" dirty="0" smtClean="0"/>
              <a:t>Γιατί η Λία αποφάσισε να ζωγραφίσει περισσότερες τελείες;</a:t>
            </a:r>
          </a:p>
          <a:p>
            <a:pPr marL="0" lvl="0" indent="0" algn="just">
              <a:lnSpc>
                <a:spcPct val="170000"/>
              </a:lnSpc>
              <a:buNone/>
            </a:pPr>
            <a:endParaRPr lang="el-GR" sz="2000" dirty="0" smtClean="0"/>
          </a:p>
          <a:p>
            <a:pPr lvl="0" algn="just">
              <a:lnSpc>
                <a:spcPct val="170000"/>
              </a:lnSpc>
            </a:pPr>
            <a:r>
              <a:rPr lang="el-GR" sz="2000" b="1" dirty="0" smtClean="0"/>
              <a:t>Πιστεύετε ότι η Λία είναι καλή ζωγράφος;</a:t>
            </a:r>
            <a:endParaRPr lang="el-GR" sz="2000" dirty="0" smtClean="0"/>
          </a:p>
          <a:p>
            <a:pPr algn="just">
              <a:lnSpc>
                <a:spcPct val="170000"/>
              </a:lnSpc>
            </a:pPr>
            <a:endParaRPr lang="el-GR" sz="2000" dirty="0"/>
          </a:p>
        </p:txBody>
      </p:sp>
    </p:spTree>
    <p:extLst>
      <p:ext uri="{BB962C8B-B14F-4D97-AF65-F5344CB8AC3E}">
        <p14:creationId xmlns:p14="http://schemas.microsoft.com/office/powerpoint/2010/main" val="247564406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457200" y="548680"/>
            <a:ext cx="8229600" cy="5976664"/>
          </a:xfrm>
        </p:spPr>
        <p:txBody>
          <a:bodyPr>
            <a:normAutofit fontScale="70000" lnSpcReduction="20000"/>
          </a:bodyPr>
          <a:lstStyle/>
          <a:p>
            <a:pPr lvl="0" algn="just">
              <a:lnSpc>
                <a:spcPct val="170000"/>
              </a:lnSpc>
            </a:pPr>
            <a:r>
              <a:rPr lang="el-GR" b="1" dirty="0" smtClean="0"/>
              <a:t>Υπάρχει κάτι που νομίζετε ότι δεν μπορείτε να το κάνετε;</a:t>
            </a:r>
          </a:p>
          <a:p>
            <a:pPr marL="0" lvl="0" indent="0" algn="just">
              <a:lnSpc>
                <a:spcPct val="170000"/>
              </a:lnSpc>
              <a:buNone/>
            </a:pPr>
            <a:endParaRPr lang="el-GR" dirty="0" smtClean="0"/>
          </a:p>
          <a:p>
            <a:pPr lvl="0" algn="just">
              <a:lnSpc>
                <a:spcPct val="170000"/>
              </a:lnSpc>
            </a:pPr>
            <a:r>
              <a:rPr lang="el-GR" b="1" dirty="0" smtClean="0"/>
              <a:t>Πιστεύετε πραγματικά ότι δεν μπορείτε να το κάνετε ή είναι απλά  δύσκολο και χρειάζεστε πρακτική για να τα καταφέρετε;</a:t>
            </a:r>
          </a:p>
          <a:p>
            <a:pPr marL="0" lvl="0" indent="0" algn="just">
              <a:lnSpc>
                <a:spcPct val="170000"/>
              </a:lnSpc>
              <a:buNone/>
            </a:pPr>
            <a:endParaRPr lang="el-GR" dirty="0" smtClean="0"/>
          </a:p>
          <a:p>
            <a:pPr lvl="0" algn="just">
              <a:lnSpc>
                <a:spcPct val="170000"/>
              </a:lnSpc>
            </a:pPr>
            <a:r>
              <a:rPr lang="el-GR" b="1" dirty="0" smtClean="0"/>
              <a:t>Εσάς ποιος σας δίνει κουράγιο και σας εμψυχώνει;</a:t>
            </a:r>
          </a:p>
          <a:p>
            <a:pPr marL="0" lvl="0" indent="0" algn="just">
              <a:lnSpc>
                <a:spcPct val="170000"/>
              </a:lnSpc>
              <a:buNone/>
            </a:pPr>
            <a:endParaRPr lang="el-GR" dirty="0" smtClean="0"/>
          </a:p>
          <a:p>
            <a:pPr lvl="0" algn="just">
              <a:lnSpc>
                <a:spcPct val="170000"/>
              </a:lnSpc>
            </a:pPr>
            <a:r>
              <a:rPr lang="el-GR" b="1" dirty="0" smtClean="0"/>
              <a:t>Η δασκάλα λοιπόν έδωσε κουράγιο στη Λία. Εσείς θυμάστε αν ποτέ εμψυχώσατε κάποιον και πώς;</a:t>
            </a:r>
            <a:endParaRPr lang="el-GR" dirty="0" smtClean="0"/>
          </a:p>
          <a:p>
            <a:pPr>
              <a:lnSpc>
                <a:spcPct val="170000"/>
              </a:lnSpc>
            </a:pPr>
            <a:endParaRPr lang="el-GR" dirty="0"/>
          </a:p>
        </p:txBody>
      </p:sp>
    </p:spTree>
    <p:extLst>
      <p:ext uri="{BB962C8B-B14F-4D97-AF65-F5344CB8AC3E}">
        <p14:creationId xmlns:p14="http://schemas.microsoft.com/office/powerpoint/2010/main" val="341228854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467544" y="404664"/>
            <a:ext cx="8229600" cy="6192688"/>
          </a:xfrm>
        </p:spPr>
        <p:txBody>
          <a:bodyPr>
            <a:normAutofit fontScale="62500" lnSpcReduction="20000"/>
          </a:bodyPr>
          <a:lstStyle/>
          <a:p>
            <a:pPr marL="0" indent="0" algn="just">
              <a:lnSpc>
                <a:spcPct val="170000"/>
              </a:lnSpc>
              <a:buNone/>
            </a:pPr>
            <a:r>
              <a:rPr lang="el-GR" sz="2900" b="1" dirty="0">
                <a:latin typeface="+mj-lt"/>
                <a:cs typeface="Arial" pitchFamily="34" charset="0"/>
              </a:rPr>
              <a:t>Βλέπετε μπορεί κάποιος να σκέφτεται ότι δεν έχει ταλέντο και να αρνείται να προσπαθήσει, όμως ο καθένας μπορεί να κάνει ακόμα και κάτι πολύ μικρό. Αν βρεθεί κάποιος, αυτό το μικρό να το προσέξει, όπως εδώ η δασκάλα της Λίας, τότε ο δημιουργός του μπορεί να το εξελίξει σε κάτι πολύ σπουδαίο. Και αν νομίζεις ότι δεν μπορείς να εκφράσεις αυτό που έχεις μέσα στο μυαλό και την ψυχή σου, κάνεις λάθος. Ξεκίνα από κάτι μικρό και σιγά σιγά εξέλιξέ το σε τέχνη, συζήτηση, συναισθήματα… Ανακάλυψε λοιπόν το ταλέντο που κρύβεις μέσα σου, εξέλιξέ το και εμψύχωσε κι άλλους να βρουν τα δικά τους ταλέντα</a:t>
            </a:r>
            <a:r>
              <a:rPr lang="el-GR" sz="2900" b="1" dirty="0" smtClean="0">
                <a:latin typeface="+mj-lt"/>
                <a:cs typeface="Arial" pitchFamily="34" charset="0"/>
              </a:rPr>
              <a:t>.</a:t>
            </a:r>
            <a:endParaRPr lang="el-GR" sz="2900" dirty="0" smtClean="0">
              <a:latin typeface="+mj-lt"/>
              <a:cs typeface="Arial" pitchFamily="34" charset="0"/>
            </a:endParaRPr>
          </a:p>
          <a:p>
            <a:pPr marL="0" indent="0" algn="just">
              <a:lnSpc>
                <a:spcPct val="170000"/>
              </a:lnSpc>
              <a:buNone/>
            </a:pPr>
            <a:r>
              <a:rPr lang="el-GR" sz="2900" b="1" dirty="0">
                <a:latin typeface="+mj-lt"/>
                <a:cs typeface="Arial" pitchFamily="34" charset="0"/>
              </a:rPr>
              <a:t>Ας γνωρίσουμε μια πολύ επιτυχημένη καλλιτέχνιδα, την 89χρονη </a:t>
            </a:r>
            <a:r>
              <a:rPr lang="el-GR" sz="2900" b="1" dirty="0" err="1">
                <a:latin typeface="+mj-lt"/>
                <a:cs typeface="Arial" pitchFamily="34" charset="0"/>
              </a:rPr>
              <a:t>Γιαγιόι</a:t>
            </a:r>
            <a:r>
              <a:rPr lang="el-GR" sz="2900" b="1" dirty="0">
                <a:latin typeface="+mj-lt"/>
                <a:cs typeface="Arial" pitchFamily="34" charset="0"/>
              </a:rPr>
              <a:t> </a:t>
            </a:r>
            <a:r>
              <a:rPr lang="el-GR" sz="2900" b="1" dirty="0" err="1">
                <a:latin typeface="+mj-lt"/>
                <a:cs typeface="Arial" pitchFamily="34" charset="0"/>
              </a:rPr>
              <a:t>Κουσάμα</a:t>
            </a:r>
            <a:r>
              <a:rPr lang="el-GR" sz="2900" b="1" dirty="0">
                <a:latin typeface="+mj-lt"/>
                <a:cs typeface="Arial" pitchFamily="34" charset="0"/>
              </a:rPr>
              <a:t> από την Ιαπωνία.  Έργα της έχουν πουληθεί μέχρι και 7 εκατομμύρια δολάρια το ένα.</a:t>
            </a:r>
            <a:endParaRPr lang="el-GR" sz="2900" dirty="0">
              <a:latin typeface="+mj-lt"/>
              <a:cs typeface="Arial" pitchFamily="34" charset="0"/>
            </a:endParaRPr>
          </a:p>
          <a:p>
            <a:pPr marL="0" indent="0" algn="just">
              <a:lnSpc>
                <a:spcPct val="170000"/>
              </a:lnSpc>
              <a:buNone/>
            </a:pPr>
            <a:r>
              <a:rPr lang="en-US" dirty="0" smtClean="0">
                <a:latin typeface="+mj-lt"/>
                <a:cs typeface="Arial" pitchFamily="34" charset="0"/>
                <a:hlinkClick r:id="rId2"/>
              </a:rPr>
              <a:t>https://www.youtube.com/watch?time_continue=11&amp;v=x8mdIB1WxHI&amp;feature=emb_logo</a:t>
            </a:r>
            <a:endParaRPr lang="el-GR" dirty="0" smtClean="0">
              <a:latin typeface="+mj-lt"/>
              <a:cs typeface="Arial" pitchFamily="34" charset="0"/>
            </a:endParaRPr>
          </a:p>
          <a:p>
            <a:pPr marL="0" indent="0" algn="just">
              <a:lnSpc>
                <a:spcPct val="170000"/>
              </a:lnSpc>
              <a:buNone/>
            </a:pPr>
            <a:endParaRPr lang="el-GR" dirty="0">
              <a:latin typeface="+mj-lt"/>
              <a:cs typeface="Arial" pitchFamily="34" charset="0"/>
            </a:endParaRPr>
          </a:p>
        </p:txBody>
      </p:sp>
    </p:spTree>
    <p:extLst>
      <p:ext uri="{BB962C8B-B14F-4D97-AF65-F5344CB8AC3E}">
        <p14:creationId xmlns:p14="http://schemas.microsoft.com/office/powerpoint/2010/main" val="22634164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85819" y="-4823"/>
            <a:ext cx="8229600" cy="1143000"/>
          </a:xfrm>
        </p:spPr>
        <p:txBody>
          <a:bodyPr/>
          <a:lstStyle/>
          <a:p>
            <a:r>
              <a:rPr lang="el-GR" b="1" u="sng" dirty="0" smtClean="0">
                <a:solidFill>
                  <a:schemeClr val="accent6">
                    <a:lumMod val="75000"/>
                  </a:schemeClr>
                </a:solidFill>
              </a:rPr>
              <a:t>ΑΠΟΣΤΟΛΕΣ</a:t>
            </a:r>
            <a:endParaRPr lang="el-GR" b="1" u="sng" dirty="0">
              <a:solidFill>
                <a:schemeClr val="accent6">
                  <a:lumMod val="75000"/>
                </a:schemeClr>
              </a:solidFill>
            </a:endParaRPr>
          </a:p>
        </p:txBody>
      </p:sp>
      <p:sp>
        <p:nvSpPr>
          <p:cNvPr id="3" name="Θέση περιεχομένου 2"/>
          <p:cNvSpPr>
            <a:spLocks noGrp="1"/>
          </p:cNvSpPr>
          <p:nvPr>
            <p:ph idx="1"/>
          </p:nvPr>
        </p:nvSpPr>
        <p:spPr>
          <a:xfrm>
            <a:off x="467544" y="1340768"/>
            <a:ext cx="8229600" cy="4525963"/>
          </a:xfrm>
        </p:spPr>
        <p:txBody>
          <a:bodyPr>
            <a:normAutofit/>
          </a:bodyPr>
          <a:lstStyle/>
          <a:p>
            <a:pPr marL="0" lvl="0" indent="0" algn="just">
              <a:lnSpc>
                <a:spcPct val="150000"/>
              </a:lnSpc>
              <a:buNone/>
            </a:pPr>
            <a:r>
              <a:rPr lang="el-GR" sz="2600" b="1" i="1" u="sng" dirty="0" smtClean="0">
                <a:solidFill>
                  <a:schemeClr val="accent6">
                    <a:lumMod val="75000"/>
                  </a:schemeClr>
                </a:solidFill>
              </a:rPr>
              <a:t>1</a:t>
            </a:r>
            <a:r>
              <a:rPr lang="el-GR" sz="2600" b="1" i="1" u="sng" baseline="30000" dirty="0" smtClean="0">
                <a:solidFill>
                  <a:schemeClr val="accent6">
                    <a:lumMod val="75000"/>
                  </a:schemeClr>
                </a:solidFill>
              </a:rPr>
              <a:t>η</a:t>
            </a:r>
            <a:r>
              <a:rPr lang="el-GR" sz="2600" b="1" i="1" u="sng" dirty="0" smtClean="0">
                <a:solidFill>
                  <a:schemeClr val="accent6">
                    <a:lumMod val="75000"/>
                  </a:schemeClr>
                </a:solidFill>
              </a:rPr>
              <a:t> αποστολή</a:t>
            </a:r>
            <a:r>
              <a:rPr lang="en-US" sz="2600" b="1" i="1" u="sng" dirty="0" smtClean="0">
                <a:solidFill>
                  <a:schemeClr val="accent6">
                    <a:lumMod val="75000"/>
                  </a:schemeClr>
                </a:solidFill>
              </a:rPr>
              <a:t>:</a:t>
            </a:r>
            <a:endParaRPr lang="el-GR" sz="2600" b="1" i="1" u="sng" dirty="0" smtClean="0">
              <a:solidFill>
                <a:schemeClr val="accent6">
                  <a:lumMod val="75000"/>
                </a:schemeClr>
              </a:solidFill>
            </a:endParaRPr>
          </a:p>
          <a:p>
            <a:pPr marL="0" lvl="0" indent="0" algn="just">
              <a:lnSpc>
                <a:spcPct val="150000"/>
              </a:lnSpc>
              <a:buNone/>
            </a:pPr>
            <a:r>
              <a:rPr lang="el-GR" sz="2600" b="1" dirty="0" smtClean="0"/>
              <a:t>Φτιάξε </a:t>
            </a:r>
            <a:r>
              <a:rPr lang="el-GR" sz="2600" b="1" dirty="0"/>
              <a:t>τη δική σου τελεία όσο πιο όμορφη μπορείς. Μπορείς να τη φτιάξεις σε απλό χαρτί ή σε </a:t>
            </a:r>
            <a:r>
              <a:rPr lang="el-GR" sz="2600" b="1" dirty="0" err="1"/>
              <a:t>χαρτονάκι</a:t>
            </a:r>
            <a:r>
              <a:rPr lang="el-GR" sz="2600" b="1" dirty="0"/>
              <a:t>. Βρες χρήσεις της τελείας σου. Μπορείς π. χ. να την κάνεις </a:t>
            </a:r>
            <a:r>
              <a:rPr lang="el-GR" sz="2600" b="1" dirty="0" err="1"/>
              <a:t>σουπλά</a:t>
            </a:r>
            <a:r>
              <a:rPr lang="el-GR" sz="2600" b="1" dirty="0"/>
              <a:t> για ποτήρια ή </a:t>
            </a:r>
            <a:r>
              <a:rPr lang="el-GR" sz="2600" b="1" dirty="0" smtClean="0"/>
              <a:t>μπορείς </a:t>
            </a:r>
            <a:r>
              <a:rPr lang="el-GR" sz="2600" b="1" dirty="0"/>
              <a:t>να φτιάξεις 5-6 τελείες και να δημιουργήσεις ένα κρεμαστό στολίδι. Βάλε τη φαντασία σου να </a:t>
            </a:r>
            <a:r>
              <a:rPr lang="el-GR" sz="2600" b="1" dirty="0" smtClean="0"/>
              <a:t>δουλέψει.</a:t>
            </a:r>
            <a:endParaRPr lang="en-US" sz="2600" b="1" dirty="0" smtClean="0"/>
          </a:p>
          <a:p>
            <a:endParaRPr lang="el-GR" dirty="0"/>
          </a:p>
        </p:txBody>
      </p:sp>
    </p:spTree>
    <p:extLst>
      <p:ext uri="{BB962C8B-B14F-4D97-AF65-F5344CB8AC3E}">
        <p14:creationId xmlns:p14="http://schemas.microsoft.com/office/powerpoint/2010/main" val="290244389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Θέση περιεχομένου 3" descr="http://users.sch.gr/dimylonaki/exapostaseos_6b.JPG"/>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755576" y="692696"/>
            <a:ext cx="7416824" cy="5328592"/>
          </a:xfrm>
          <a:prstGeom prst="rect">
            <a:avLst/>
          </a:prstGeom>
          <a:noFill/>
          <a:ln>
            <a:noFill/>
          </a:ln>
        </p:spPr>
      </p:pic>
    </p:spTree>
    <p:extLst>
      <p:ext uri="{BB962C8B-B14F-4D97-AF65-F5344CB8AC3E}">
        <p14:creationId xmlns:p14="http://schemas.microsoft.com/office/powerpoint/2010/main" val="149694334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457200" y="404664"/>
            <a:ext cx="8229600" cy="5721499"/>
          </a:xfrm>
        </p:spPr>
        <p:txBody>
          <a:bodyPr>
            <a:normAutofit fontScale="92500"/>
          </a:bodyPr>
          <a:lstStyle/>
          <a:p>
            <a:pPr marL="0" indent="0" algn="just">
              <a:lnSpc>
                <a:spcPct val="150000"/>
              </a:lnSpc>
              <a:buNone/>
            </a:pPr>
            <a:r>
              <a:rPr lang="en-US" sz="2400" b="1" i="1" u="sng" dirty="0" smtClean="0">
                <a:solidFill>
                  <a:schemeClr val="accent6">
                    <a:lumMod val="75000"/>
                  </a:schemeClr>
                </a:solidFill>
              </a:rPr>
              <a:t>2</a:t>
            </a:r>
            <a:r>
              <a:rPr lang="el-GR" sz="2400" b="1" i="1" u="sng" baseline="30000" dirty="0" smtClean="0">
                <a:solidFill>
                  <a:schemeClr val="accent6">
                    <a:lumMod val="75000"/>
                  </a:schemeClr>
                </a:solidFill>
              </a:rPr>
              <a:t>η</a:t>
            </a:r>
            <a:r>
              <a:rPr lang="el-GR" sz="2400" b="1" i="1" u="sng" dirty="0" smtClean="0">
                <a:solidFill>
                  <a:schemeClr val="accent6">
                    <a:lumMod val="75000"/>
                  </a:schemeClr>
                </a:solidFill>
              </a:rPr>
              <a:t> αποστολή</a:t>
            </a:r>
            <a:r>
              <a:rPr lang="en-US" sz="2400" b="1" i="1" u="sng" dirty="0" smtClean="0">
                <a:solidFill>
                  <a:schemeClr val="accent6">
                    <a:lumMod val="75000"/>
                  </a:schemeClr>
                </a:solidFill>
              </a:rPr>
              <a:t>:</a:t>
            </a:r>
          </a:p>
          <a:p>
            <a:pPr marL="0" indent="0" algn="just">
              <a:lnSpc>
                <a:spcPct val="150000"/>
              </a:lnSpc>
              <a:buNone/>
            </a:pPr>
            <a:r>
              <a:rPr lang="el-GR" sz="2400" b="1" dirty="0" smtClean="0"/>
              <a:t>Φτιάξε </a:t>
            </a:r>
            <a:r>
              <a:rPr lang="el-GR" sz="2400" b="1" dirty="0"/>
              <a:t>το δικό σου έργο με τελείες. Μπορείς να χρησιμοποιήσεις του μαρκαδόρους σου ή ακόμα και χρώματα με </a:t>
            </a:r>
            <a:r>
              <a:rPr lang="el-GR" sz="2400" b="1" dirty="0" err="1" smtClean="0"/>
              <a:t>μπατονέτες</a:t>
            </a:r>
            <a:r>
              <a:rPr lang="el-GR" sz="2400" b="1" dirty="0" smtClean="0"/>
              <a:t>.</a:t>
            </a:r>
            <a:r>
              <a:rPr lang="en-US" sz="2400" b="1" dirty="0" smtClean="0"/>
              <a:t> </a:t>
            </a:r>
            <a:r>
              <a:rPr lang="el-GR" sz="2400" b="1" dirty="0" smtClean="0"/>
              <a:t>Να </a:t>
            </a:r>
            <a:r>
              <a:rPr lang="el-GR" sz="2400" b="1" dirty="0"/>
              <a:t>ξέρεις ότι αυτή η τεχνική λέγεται Πουαντιγισμός και βγαίνει από τη γαλλική λέξη </a:t>
            </a:r>
            <a:r>
              <a:rPr lang="el-GR" sz="2400" b="1" dirty="0" err="1"/>
              <a:t>Pointe</a:t>
            </a:r>
            <a:r>
              <a:rPr lang="el-GR" sz="2400" b="1" dirty="0"/>
              <a:t> που σημαίνει στίγμα, αιχμή, </a:t>
            </a:r>
            <a:r>
              <a:rPr lang="el-GR" sz="2400" b="1" dirty="0" smtClean="0"/>
              <a:t>κουκκίδα</a:t>
            </a:r>
            <a:r>
              <a:rPr lang="en-US" sz="2400" b="1" dirty="0" smtClean="0"/>
              <a:t>.</a:t>
            </a:r>
          </a:p>
          <a:p>
            <a:pPr marL="0" indent="0" algn="just">
              <a:lnSpc>
                <a:spcPct val="150000"/>
              </a:lnSpc>
              <a:buNone/>
            </a:pPr>
            <a:r>
              <a:rPr lang="en-US" sz="2400" b="1" dirty="0" smtClean="0">
                <a:hlinkClick r:id="rId2"/>
              </a:rPr>
              <a:t>https://www.google.com/search?q=%D0%EF%F5%E1%ED%F4%E9%E3%E9%F3%EC%FC%F2&amp;sxsrf=ALeKk00D9tR_xNbjO2hqyR7JqUWtNkd_Aw:1585770890989&amp;source=lnms&amp;tbm=isch&amp;sa=X&amp;ved=2ahUKEwj985v1gMjoAhWJsRQKHfv3BbsQ_AUoAXoECBQQAw&amp;biw=1536&amp;bih</a:t>
            </a:r>
            <a:endParaRPr lang="en-US" sz="2400" b="1" dirty="0" smtClean="0"/>
          </a:p>
          <a:p>
            <a:pPr marL="0" indent="0" algn="just">
              <a:lnSpc>
                <a:spcPct val="150000"/>
              </a:lnSpc>
              <a:buNone/>
            </a:pPr>
            <a:endParaRPr lang="el-GR" sz="2400" b="1" dirty="0"/>
          </a:p>
        </p:txBody>
      </p:sp>
    </p:spTree>
    <p:extLst>
      <p:ext uri="{BB962C8B-B14F-4D97-AF65-F5344CB8AC3E}">
        <p14:creationId xmlns:p14="http://schemas.microsoft.com/office/powerpoint/2010/main" val="388176196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95536" y="476672"/>
            <a:ext cx="8229600" cy="5832648"/>
          </a:xfrm>
        </p:spPr>
        <p:txBody>
          <a:bodyPr>
            <a:normAutofit fontScale="85000" lnSpcReduction="10000"/>
          </a:bodyPr>
          <a:lstStyle/>
          <a:p>
            <a:pPr marL="0" lvl="0" indent="0" algn="just">
              <a:lnSpc>
                <a:spcPct val="150000"/>
              </a:lnSpc>
              <a:buNone/>
            </a:pPr>
            <a:r>
              <a:rPr lang="el-GR" b="1" i="1" u="sng" dirty="0" smtClean="0">
                <a:solidFill>
                  <a:schemeClr val="accent6">
                    <a:lumMod val="75000"/>
                  </a:schemeClr>
                </a:solidFill>
              </a:rPr>
              <a:t>3</a:t>
            </a:r>
            <a:r>
              <a:rPr lang="el-GR" b="1" i="1" u="sng" baseline="30000" dirty="0" smtClean="0">
                <a:solidFill>
                  <a:schemeClr val="accent6">
                    <a:lumMod val="75000"/>
                  </a:schemeClr>
                </a:solidFill>
              </a:rPr>
              <a:t>η</a:t>
            </a:r>
            <a:r>
              <a:rPr lang="el-GR" b="1" i="1" u="sng" dirty="0" smtClean="0">
                <a:solidFill>
                  <a:schemeClr val="accent6">
                    <a:lumMod val="75000"/>
                  </a:schemeClr>
                </a:solidFill>
              </a:rPr>
              <a:t> αποστολή</a:t>
            </a:r>
            <a:r>
              <a:rPr lang="en-US" b="1" i="1" u="sng" dirty="0" smtClean="0">
                <a:solidFill>
                  <a:schemeClr val="accent6">
                    <a:lumMod val="75000"/>
                  </a:schemeClr>
                </a:solidFill>
              </a:rPr>
              <a:t>:</a:t>
            </a:r>
            <a:endParaRPr lang="el-GR" b="1" i="1" u="sng" dirty="0" smtClean="0">
              <a:solidFill>
                <a:schemeClr val="accent6">
                  <a:lumMod val="75000"/>
                </a:schemeClr>
              </a:solidFill>
            </a:endParaRPr>
          </a:p>
          <a:p>
            <a:pPr marL="0" lvl="0" indent="0" algn="just">
              <a:lnSpc>
                <a:spcPct val="150000"/>
              </a:lnSpc>
              <a:buNone/>
            </a:pPr>
            <a:r>
              <a:rPr lang="el-GR" b="1" dirty="0" smtClean="0"/>
              <a:t>Κάνε </a:t>
            </a:r>
            <a:r>
              <a:rPr lang="el-GR" b="1" dirty="0"/>
              <a:t>ένα σχέδιο για το πώς θα εμψυχώσεις κάποιον που το χρειάζεται. Γράψε στο </a:t>
            </a:r>
            <a:r>
              <a:rPr lang="el-GR" b="1" u="sng" dirty="0" smtClean="0"/>
              <a:t>τετράδιο γραπτού λόγου </a:t>
            </a:r>
            <a:r>
              <a:rPr lang="el-GR" b="1" dirty="0"/>
              <a:t>ποιος είναι αυτός, ποιο είναι το πρόβλημά του και τι θα κάνεις για να του δώσεις κουράγιο, να αποκτήσει αυτοπεποίθηση και τελικά να τα καταφέρει. </a:t>
            </a:r>
            <a:endParaRPr lang="el-GR" b="1" dirty="0" smtClean="0"/>
          </a:p>
          <a:p>
            <a:pPr marL="0" lvl="0" indent="0" algn="just">
              <a:lnSpc>
                <a:spcPct val="150000"/>
              </a:lnSpc>
              <a:buNone/>
            </a:pPr>
            <a:endParaRPr lang="el-GR" b="1" dirty="0"/>
          </a:p>
          <a:p>
            <a:pPr marL="0" lvl="0" indent="0" algn="ctr">
              <a:lnSpc>
                <a:spcPct val="150000"/>
              </a:lnSpc>
              <a:buNone/>
            </a:pPr>
            <a:r>
              <a:rPr lang="el-GR" b="1" dirty="0" smtClean="0">
                <a:solidFill>
                  <a:schemeClr val="accent6">
                    <a:lumMod val="75000"/>
                  </a:schemeClr>
                </a:solidFill>
              </a:rPr>
              <a:t>Τίτλος</a:t>
            </a:r>
            <a:r>
              <a:rPr lang="el-GR" b="1" dirty="0">
                <a:solidFill>
                  <a:schemeClr val="accent6">
                    <a:lumMod val="75000"/>
                  </a:schemeClr>
                </a:solidFill>
              </a:rPr>
              <a:t>: ΤΟ ΣΧΕΔΙΟ ΜΟΥ ΝΑ ΕΜΨΥΧΩΣΩ ΤΟΝ/ΤΗΝ.... </a:t>
            </a:r>
            <a:endParaRPr lang="el-GR" dirty="0">
              <a:solidFill>
                <a:schemeClr val="accent6">
                  <a:lumMod val="75000"/>
                </a:schemeClr>
              </a:solidFill>
            </a:endParaRPr>
          </a:p>
        </p:txBody>
      </p:sp>
    </p:spTree>
    <p:extLst>
      <p:ext uri="{BB962C8B-B14F-4D97-AF65-F5344CB8AC3E}">
        <p14:creationId xmlns:p14="http://schemas.microsoft.com/office/powerpoint/2010/main" val="967560344"/>
      </p:ext>
    </p:extLst>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564</TotalTime>
  <Words>909</Words>
  <Application>Microsoft Office PowerPoint</Application>
  <PresentationFormat>Προβολή στην οθόνη (4:3)</PresentationFormat>
  <Paragraphs>156</Paragraphs>
  <Slides>25</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25</vt:i4>
      </vt:variant>
    </vt:vector>
  </HeadingPairs>
  <TitlesOfParts>
    <vt:vector size="26" baseType="lpstr">
      <vt:lpstr>Θέμα του Office</vt:lpstr>
      <vt:lpstr>Τηλεδιάσκεψη  9 Απριλίου 2020</vt:lpstr>
      <vt:lpstr>Ας δούμε μαζί το βιβλίο:  Η τελεία, Peter H. Reynolds </vt:lpstr>
      <vt:lpstr>Ερωτήσεις κατανόησης </vt:lpstr>
      <vt:lpstr>Παρουσίαση του PowerPoint</vt:lpstr>
      <vt:lpstr>Παρουσίαση του PowerPoint</vt:lpstr>
      <vt:lpstr>ΑΠΟΣΤΟΛΕΣ</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2η τηλεδιάσκεψη 9-4-20</dc:title>
  <dc:creator>user</dc:creator>
  <cp:lastModifiedBy>user</cp:lastModifiedBy>
  <cp:revision>28</cp:revision>
  <dcterms:created xsi:type="dcterms:W3CDTF">2020-04-08T17:39:13Z</dcterms:created>
  <dcterms:modified xsi:type="dcterms:W3CDTF">2020-04-09T13:15:46Z</dcterms:modified>
</cp:coreProperties>
</file>