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6"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F21C1086-5CEE-44F1-8120-39DC1ABC0BB8}" type="datetimeFigureOut">
              <a:rPr lang="el-GR" smtClean="0"/>
              <a:t>5/4/2020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B67654B-73E5-4840-A058-8B5B45C958EB}" type="slidenum">
              <a:rPr lang="el-GR" smtClean="0"/>
              <a:t>‹#›</a:t>
            </a:fld>
            <a:endParaRPr lang="el-GR"/>
          </a:p>
        </p:txBody>
      </p:sp>
    </p:spTree>
    <p:extLst>
      <p:ext uri="{BB962C8B-B14F-4D97-AF65-F5344CB8AC3E}">
        <p14:creationId xmlns:p14="http://schemas.microsoft.com/office/powerpoint/2010/main" val="2380234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1C1086-5CEE-44F1-8120-39DC1ABC0BB8}" type="datetimeFigureOut">
              <a:rPr lang="el-GR" smtClean="0"/>
              <a:t>5/4/2020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B67654B-73E5-4840-A058-8B5B45C958EB}" type="slidenum">
              <a:rPr lang="el-GR" smtClean="0"/>
              <a:t>‹#›</a:t>
            </a:fld>
            <a:endParaRPr lang="el-GR"/>
          </a:p>
        </p:txBody>
      </p:sp>
    </p:spTree>
    <p:extLst>
      <p:ext uri="{BB962C8B-B14F-4D97-AF65-F5344CB8AC3E}">
        <p14:creationId xmlns:p14="http://schemas.microsoft.com/office/powerpoint/2010/main" val="1693798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1C1086-5CEE-44F1-8120-39DC1ABC0BB8}" type="datetimeFigureOut">
              <a:rPr lang="el-GR" smtClean="0"/>
              <a:t>5/4/2020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B67654B-73E5-4840-A058-8B5B45C958EB}" type="slidenum">
              <a:rPr lang="el-GR" smtClean="0"/>
              <a:t>‹#›</a:t>
            </a:fld>
            <a:endParaRPr lang="el-GR"/>
          </a:p>
        </p:txBody>
      </p:sp>
    </p:spTree>
    <p:extLst>
      <p:ext uri="{BB962C8B-B14F-4D97-AF65-F5344CB8AC3E}">
        <p14:creationId xmlns:p14="http://schemas.microsoft.com/office/powerpoint/2010/main" val="4088269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21C1086-5CEE-44F1-8120-39DC1ABC0BB8}" type="datetimeFigureOut">
              <a:rPr lang="el-GR" smtClean="0"/>
              <a:t>5/4/2020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B67654B-73E5-4840-A058-8B5B45C958EB}" type="slidenum">
              <a:rPr lang="el-GR" smtClean="0"/>
              <a:t>‹#›</a:t>
            </a:fld>
            <a:endParaRPr lang="el-GR"/>
          </a:p>
        </p:txBody>
      </p:sp>
    </p:spTree>
    <p:extLst>
      <p:ext uri="{BB962C8B-B14F-4D97-AF65-F5344CB8AC3E}">
        <p14:creationId xmlns:p14="http://schemas.microsoft.com/office/powerpoint/2010/main" val="2750359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F21C1086-5CEE-44F1-8120-39DC1ABC0BB8}" type="datetimeFigureOut">
              <a:rPr lang="el-GR" smtClean="0"/>
              <a:t>5/4/2020</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1B67654B-73E5-4840-A058-8B5B45C958EB}" type="slidenum">
              <a:rPr lang="el-GR" smtClean="0"/>
              <a:t>‹#›</a:t>
            </a:fld>
            <a:endParaRPr lang="el-GR"/>
          </a:p>
        </p:txBody>
      </p:sp>
    </p:spTree>
    <p:extLst>
      <p:ext uri="{BB962C8B-B14F-4D97-AF65-F5344CB8AC3E}">
        <p14:creationId xmlns:p14="http://schemas.microsoft.com/office/powerpoint/2010/main" val="1474225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21C1086-5CEE-44F1-8120-39DC1ABC0BB8}" type="datetimeFigureOut">
              <a:rPr lang="el-GR" smtClean="0"/>
              <a:t>5/4/2020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B67654B-73E5-4840-A058-8B5B45C958EB}" type="slidenum">
              <a:rPr lang="el-GR" smtClean="0"/>
              <a:t>‹#›</a:t>
            </a:fld>
            <a:endParaRPr lang="el-GR"/>
          </a:p>
        </p:txBody>
      </p:sp>
    </p:spTree>
    <p:extLst>
      <p:ext uri="{BB962C8B-B14F-4D97-AF65-F5344CB8AC3E}">
        <p14:creationId xmlns:p14="http://schemas.microsoft.com/office/powerpoint/2010/main" val="395645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F21C1086-5CEE-44F1-8120-39DC1ABC0BB8}" type="datetimeFigureOut">
              <a:rPr lang="el-GR" smtClean="0"/>
              <a:t>5/4/2020</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1B67654B-73E5-4840-A058-8B5B45C958EB}" type="slidenum">
              <a:rPr lang="el-GR" smtClean="0"/>
              <a:t>‹#›</a:t>
            </a:fld>
            <a:endParaRPr lang="el-GR"/>
          </a:p>
        </p:txBody>
      </p:sp>
    </p:spTree>
    <p:extLst>
      <p:ext uri="{BB962C8B-B14F-4D97-AF65-F5344CB8AC3E}">
        <p14:creationId xmlns:p14="http://schemas.microsoft.com/office/powerpoint/2010/main" val="195160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F21C1086-5CEE-44F1-8120-39DC1ABC0BB8}" type="datetimeFigureOut">
              <a:rPr lang="el-GR" smtClean="0"/>
              <a:t>5/4/2020</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1B67654B-73E5-4840-A058-8B5B45C958EB}" type="slidenum">
              <a:rPr lang="el-GR" smtClean="0"/>
              <a:t>‹#›</a:t>
            </a:fld>
            <a:endParaRPr lang="el-GR"/>
          </a:p>
        </p:txBody>
      </p:sp>
    </p:spTree>
    <p:extLst>
      <p:ext uri="{BB962C8B-B14F-4D97-AF65-F5344CB8AC3E}">
        <p14:creationId xmlns:p14="http://schemas.microsoft.com/office/powerpoint/2010/main" val="385167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F21C1086-5CEE-44F1-8120-39DC1ABC0BB8}" type="datetimeFigureOut">
              <a:rPr lang="el-GR" smtClean="0"/>
              <a:t>5/4/2020</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1B67654B-73E5-4840-A058-8B5B45C958EB}" type="slidenum">
              <a:rPr lang="el-GR" smtClean="0"/>
              <a:t>‹#›</a:t>
            </a:fld>
            <a:endParaRPr lang="el-GR"/>
          </a:p>
        </p:txBody>
      </p:sp>
    </p:spTree>
    <p:extLst>
      <p:ext uri="{BB962C8B-B14F-4D97-AF65-F5344CB8AC3E}">
        <p14:creationId xmlns:p14="http://schemas.microsoft.com/office/powerpoint/2010/main" val="1743434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21C1086-5CEE-44F1-8120-39DC1ABC0BB8}" type="datetimeFigureOut">
              <a:rPr lang="el-GR" smtClean="0"/>
              <a:t>5/4/2020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B67654B-73E5-4840-A058-8B5B45C958EB}" type="slidenum">
              <a:rPr lang="el-GR" smtClean="0"/>
              <a:t>‹#›</a:t>
            </a:fld>
            <a:endParaRPr lang="el-GR"/>
          </a:p>
        </p:txBody>
      </p:sp>
    </p:spTree>
    <p:extLst>
      <p:ext uri="{BB962C8B-B14F-4D97-AF65-F5344CB8AC3E}">
        <p14:creationId xmlns:p14="http://schemas.microsoft.com/office/powerpoint/2010/main" val="104469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F21C1086-5CEE-44F1-8120-39DC1ABC0BB8}" type="datetimeFigureOut">
              <a:rPr lang="el-GR" smtClean="0"/>
              <a:t>5/4/2020</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1B67654B-73E5-4840-A058-8B5B45C958EB}" type="slidenum">
              <a:rPr lang="el-GR" smtClean="0"/>
              <a:t>‹#›</a:t>
            </a:fld>
            <a:endParaRPr lang="el-GR"/>
          </a:p>
        </p:txBody>
      </p:sp>
    </p:spTree>
    <p:extLst>
      <p:ext uri="{BB962C8B-B14F-4D97-AF65-F5344CB8AC3E}">
        <p14:creationId xmlns:p14="http://schemas.microsoft.com/office/powerpoint/2010/main" val="1665449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1C1086-5CEE-44F1-8120-39DC1ABC0BB8}" type="datetimeFigureOut">
              <a:rPr lang="el-GR" smtClean="0"/>
              <a:t>5/4/2020</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7654B-73E5-4840-A058-8B5B45C958EB}" type="slidenum">
              <a:rPr lang="el-GR" smtClean="0"/>
              <a:t>‹#›</a:t>
            </a:fld>
            <a:endParaRPr lang="el-GR"/>
          </a:p>
        </p:txBody>
      </p:sp>
    </p:spTree>
    <p:extLst>
      <p:ext uri="{BB962C8B-B14F-4D97-AF65-F5344CB8AC3E}">
        <p14:creationId xmlns:p14="http://schemas.microsoft.com/office/powerpoint/2010/main" val="13039376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noixtosxoleio.weebly.com/uploads/8/4/5/6/8456554/metatropi_dekadikon_se_klasmata_kai_antistrofa.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playkidsgames.com/games/shuttleLaunch/shuttleLaunch.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ebooks.edu.gr/modules/ebook/show.php/DSDIM-F103/165/1142,421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time_continue=72&amp;v=YfuwwE-SUEE&amp;feature=emb_logo" TargetMode="External"/><Relationship Id="rId2" Type="http://schemas.openxmlformats.org/officeDocument/2006/relationships/hyperlink" Target="https://www.youtube.com/watch?v=S9KxqRUcnCU&amp;feature=emb_log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time_continue=229&amp;v=nDkNjKKfa6E&amp;feature=emb_log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xylompogiademy.blogspot.gr/" TargetMode="External"/><Relationship Id="rId2" Type="http://schemas.openxmlformats.org/officeDocument/2006/relationships/hyperlink" Target="https://www.youtube.com/watch?v=myrz2ajbDV8&amp;feature=emb_logo"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time_continue=10&amp;v=FP0wgVhUC9w&amp;feature=emb_log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i="1" dirty="0" smtClean="0">
                <a:solidFill>
                  <a:schemeClr val="tx2">
                    <a:lumMod val="75000"/>
                  </a:schemeClr>
                </a:solidFill>
              </a:rPr>
              <a:t>Τηλεδιάσκεψη με 10 αποστολές</a:t>
            </a:r>
            <a:endParaRPr lang="el-GR" b="1" i="1" dirty="0">
              <a:solidFill>
                <a:schemeClr val="tx2">
                  <a:lumMod val="75000"/>
                </a:schemeClr>
              </a:solidFill>
            </a:endParaRPr>
          </a:p>
        </p:txBody>
      </p:sp>
      <p:pic>
        <p:nvPicPr>
          <p:cNvPr id="1026" name="Picture 2" descr="C:\Users\user\Desktop\1584919657062-LLSClassroomDesk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484784"/>
            <a:ext cx="6264696" cy="4104456"/>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2555776" y="5877272"/>
            <a:ext cx="3960440"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l-GR"/>
          </a:p>
        </p:txBody>
      </p:sp>
      <p:sp>
        <p:nvSpPr>
          <p:cNvPr id="5" name="TextBox 4"/>
          <p:cNvSpPr txBox="1"/>
          <p:nvPr/>
        </p:nvSpPr>
        <p:spPr>
          <a:xfrm>
            <a:off x="3203848" y="5944634"/>
            <a:ext cx="3888432" cy="461665"/>
          </a:xfrm>
          <a:prstGeom prst="rect">
            <a:avLst/>
          </a:prstGeom>
          <a:noFill/>
        </p:spPr>
        <p:txBody>
          <a:bodyPr wrap="square" rtlCol="0">
            <a:spAutoFit/>
          </a:bodyPr>
          <a:lstStyle/>
          <a:p>
            <a:r>
              <a:rPr lang="el-GR" sz="2400" b="1" i="1" dirty="0" smtClean="0"/>
              <a:t>    </a:t>
            </a:r>
            <a:r>
              <a:rPr lang="el-GR" sz="2400" b="1" i="1" dirty="0" smtClean="0">
                <a:solidFill>
                  <a:schemeClr val="tx2">
                    <a:lumMod val="75000"/>
                  </a:schemeClr>
                </a:solidFill>
              </a:rPr>
              <a:t>ΣΤ΄ Τάξη Ζαρού</a:t>
            </a:r>
            <a:endParaRPr lang="el-GR" sz="2400" b="1" i="1" dirty="0">
              <a:solidFill>
                <a:schemeClr val="tx2">
                  <a:lumMod val="75000"/>
                </a:schemeClr>
              </a:solidFill>
            </a:endParaRPr>
          </a:p>
        </p:txBody>
      </p:sp>
    </p:spTree>
    <p:extLst>
      <p:ext uri="{BB962C8B-B14F-4D97-AF65-F5344CB8AC3E}">
        <p14:creationId xmlns:p14="http://schemas.microsoft.com/office/powerpoint/2010/main" val="2184479593"/>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i="1" dirty="0">
                <a:solidFill>
                  <a:srgbClr val="C00000"/>
                </a:solidFill>
              </a:rPr>
              <a:t>5</a:t>
            </a:r>
            <a:r>
              <a:rPr lang="el-GR" sz="3200" b="1" i="1" baseline="30000" dirty="0" smtClean="0">
                <a:solidFill>
                  <a:srgbClr val="C00000"/>
                </a:solidFill>
              </a:rPr>
              <a:t>η</a:t>
            </a:r>
            <a:r>
              <a:rPr lang="el-GR" sz="3200" b="1" i="1" dirty="0" smtClean="0">
                <a:solidFill>
                  <a:srgbClr val="C00000"/>
                </a:solidFill>
              </a:rPr>
              <a:t>. Μετατροπή δεκαδικών σε κλάσματα και αντίστροφα</a:t>
            </a:r>
            <a:endParaRPr lang="el-GR" sz="3200" b="1" i="1" dirty="0">
              <a:solidFill>
                <a:srgbClr val="C00000"/>
              </a:solidFill>
            </a:endParaRPr>
          </a:p>
        </p:txBody>
      </p:sp>
      <p:sp>
        <p:nvSpPr>
          <p:cNvPr id="3" name="Θέση περιεχομένου 2"/>
          <p:cNvSpPr>
            <a:spLocks noGrp="1"/>
          </p:cNvSpPr>
          <p:nvPr>
            <p:ph idx="1"/>
          </p:nvPr>
        </p:nvSpPr>
        <p:spPr>
          <a:xfrm>
            <a:off x="457200" y="1600200"/>
            <a:ext cx="8229600" cy="4781128"/>
          </a:xfrm>
        </p:spPr>
        <p:txBody>
          <a:bodyPr/>
          <a:lstStyle/>
          <a:p>
            <a:pPr marL="0" indent="0" algn="just">
              <a:buNone/>
            </a:pPr>
            <a:r>
              <a:rPr lang="el-GR" dirty="0" smtClean="0">
                <a:solidFill>
                  <a:schemeClr val="tx2">
                    <a:lumMod val="75000"/>
                  </a:schemeClr>
                </a:solidFill>
              </a:rPr>
              <a:t>Έστω ότι ο μπαμπάς του </a:t>
            </a:r>
            <a:r>
              <a:rPr lang="el-GR" dirty="0" err="1" smtClean="0">
                <a:solidFill>
                  <a:schemeClr val="tx2">
                    <a:lumMod val="75000"/>
                  </a:schemeClr>
                </a:solidFill>
              </a:rPr>
              <a:t>Τομ</a:t>
            </a:r>
            <a:r>
              <a:rPr lang="el-GR" dirty="0" smtClean="0">
                <a:solidFill>
                  <a:schemeClr val="tx2">
                    <a:lumMod val="75000"/>
                  </a:schemeClr>
                </a:solidFill>
              </a:rPr>
              <a:t> έκοψε την  </a:t>
            </a:r>
            <a:r>
              <a:rPr lang="el-GR" dirty="0" err="1" smtClean="0">
                <a:solidFill>
                  <a:schemeClr val="tx2">
                    <a:lumMod val="75000"/>
                  </a:schemeClr>
                </a:solidFill>
              </a:rPr>
              <a:t>εχθρόπιτα</a:t>
            </a:r>
            <a:r>
              <a:rPr lang="el-GR" dirty="0" smtClean="0">
                <a:solidFill>
                  <a:schemeClr val="tx2">
                    <a:lumMod val="75000"/>
                  </a:schemeClr>
                </a:solidFill>
              </a:rPr>
              <a:t> σε 10 ίσα κομμάτια. Από αυτά έφαγαν τα 3 κομμάτια, δηλαδή τα 3/10.</a:t>
            </a:r>
          </a:p>
          <a:p>
            <a:pPr marL="0" indent="0" algn="just">
              <a:buNone/>
            </a:pPr>
            <a:endParaRPr lang="el-GR" dirty="0" smtClean="0">
              <a:solidFill>
                <a:schemeClr val="tx2">
                  <a:lumMod val="75000"/>
                </a:schemeClr>
              </a:solidFill>
            </a:endParaRPr>
          </a:p>
          <a:p>
            <a:pPr marL="0" indent="0" algn="just">
              <a:buNone/>
            </a:pPr>
            <a:r>
              <a:rPr lang="el-GR" dirty="0" smtClean="0">
                <a:solidFill>
                  <a:schemeClr val="tx2">
                    <a:lumMod val="75000"/>
                  </a:schemeClr>
                </a:solidFill>
              </a:rPr>
              <a:t>Πάμε να δούμε πώς μπορούμε να το μετατρέψουμε σε δεκαδικό αριθμό!</a:t>
            </a:r>
          </a:p>
          <a:p>
            <a:pPr marL="0" indent="0" algn="just">
              <a:buNone/>
            </a:pPr>
            <a:endParaRPr lang="el-GR" dirty="0"/>
          </a:p>
          <a:p>
            <a:pPr marL="0" indent="0" algn="just">
              <a:buNone/>
            </a:pPr>
            <a:endParaRPr lang="el-GR" dirty="0"/>
          </a:p>
        </p:txBody>
      </p:sp>
    </p:spTree>
    <p:extLst>
      <p:ext uri="{BB962C8B-B14F-4D97-AF65-F5344CB8AC3E}">
        <p14:creationId xmlns:p14="http://schemas.microsoft.com/office/powerpoint/2010/main" val="36473967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332656"/>
            <a:ext cx="8836520" cy="6264696"/>
          </a:xfrm>
        </p:spPr>
      </p:pic>
    </p:spTree>
    <p:extLst>
      <p:ext uri="{BB962C8B-B14F-4D97-AF65-F5344CB8AC3E}">
        <p14:creationId xmlns:p14="http://schemas.microsoft.com/office/powerpoint/2010/main" val="2509574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83662"/>
            <a:ext cx="8568952" cy="6585697"/>
          </a:xfrm>
        </p:spPr>
      </p:pic>
    </p:spTree>
    <p:extLst>
      <p:ext uri="{BB962C8B-B14F-4D97-AF65-F5344CB8AC3E}">
        <p14:creationId xmlns:p14="http://schemas.microsoft.com/office/powerpoint/2010/main" val="18466413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0" y="253101"/>
            <a:ext cx="8712968" cy="6416259"/>
          </a:xfrm>
        </p:spPr>
      </p:pic>
    </p:spTree>
    <p:extLst>
      <p:ext uri="{BB962C8B-B14F-4D97-AF65-F5344CB8AC3E}">
        <p14:creationId xmlns:p14="http://schemas.microsoft.com/office/powerpoint/2010/main" val="2251401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92696"/>
            <a:ext cx="8229600" cy="5433467"/>
          </a:xfrm>
        </p:spPr>
        <p:txBody>
          <a:bodyPr/>
          <a:lstStyle/>
          <a:p>
            <a:pPr marL="0" indent="0" algn="just">
              <a:buNone/>
            </a:pPr>
            <a:r>
              <a:rPr lang="el-GR" dirty="0" smtClean="0">
                <a:solidFill>
                  <a:schemeClr val="tx2">
                    <a:lumMod val="75000"/>
                  </a:schemeClr>
                </a:solidFill>
              </a:rPr>
              <a:t>Στη συνέχεια, θα κάνετε εξάσκηση στα δεκαδικά κλάσματα, πατώντας στον ακόλουθο σύνδεσμο και λύνοντας και τις 4 ασκήσεις</a:t>
            </a:r>
            <a:r>
              <a:rPr lang="en-US" dirty="0" smtClean="0">
                <a:solidFill>
                  <a:schemeClr val="tx2">
                    <a:lumMod val="75000"/>
                  </a:schemeClr>
                </a:solidFill>
              </a:rPr>
              <a:t>:</a:t>
            </a:r>
          </a:p>
          <a:p>
            <a:pPr marL="0" indent="0" algn="just">
              <a:buNone/>
            </a:pPr>
            <a:endParaRPr lang="en-US" dirty="0" smtClean="0">
              <a:hlinkClick r:id="rId2"/>
            </a:endParaRPr>
          </a:p>
          <a:p>
            <a:pPr marL="0" indent="0" algn="just">
              <a:buNone/>
            </a:pPr>
            <a:r>
              <a:rPr lang="en-US" dirty="0" smtClean="0">
                <a:hlinkClick r:id="rId2"/>
              </a:rPr>
              <a:t>https://anoixtosxoleio.weebly.com/uploads/8/4/5/6/8456554/metatropi_dekadikon_se_klasmata_kai_antistrofa.pdf</a:t>
            </a:r>
            <a:endParaRPr lang="el-GR" dirty="0"/>
          </a:p>
        </p:txBody>
      </p:sp>
    </p:spTree>
    <p:extLst>
      <p:ext uri="{BB962C8B-B14F-4D97-AF65-F5344CB8AC3E}">
        <p14:creationId xmlns:p14="http://schemas.microsoft.com/office/powerpoint/2010/main" val="1578291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1143000"/>
          </a:xfrm>
        </p:spPr>
        <p:txBody>
          <a:bodyPr>
            <a:normAutofit/>
          </a:bodyPr>
          <a:lstStyle/>
          <a:p>
            <a:r>
              <a:rPr lang="el-GR" sz="3600" b="1" i="1" dirty="0">
                <a:solidFill>
                  <a:srgbClr val="C00000"/>
                </a:solidFill>
              </a:rPr>
              <a:t>6</a:t>
            </a:r>
            <a:r>
              <a:rPr lang="el-GR" sz="3600" b="1" i="1" baseline="30000" dirty="0" smtClean="0">
                <a:solidFill>
                  <a:srgbClr val="C00000"/>
                </a:solidFill>
              </a:rPr>
              <a:t>η</a:t>
            </a:r>
            <a:r>
              <a:rPr lang="el-GR" sz="3600" b="1" i="1" dirty="0" smtClean="0">
                <a:solidFill>
                  <a:srgbClr val="C00000"/>
                </a:solidFill>
              </a:rPr>
              <a:t>. Εξάσκηση στη διαίρεση</a:t>
            </a:r>
            <a:endParaRPr lang="el-GR" sz="3600" b="1" i="1" dirty="0">
              <a:solidFill>
                <a:srgbClr val="C00000"/>
              </a:solidFill>
            </a:endParaRPr>
          </a:p>
        </p:txBody>
      </p:sp>
      <p:sp>
        <p:nvSpPr>
          <p:cNvPr id="3" name="Θέση περιεχομένου 2"/>
          <p:cNvSpPr>
            <a:spLocks noGrp="1"/>
          </p:cNvSpPr>
          <p:nvPr>
            <p:ph idx="1"/>
          </p:nvPr>
        </p:nvSpPr>
        <p:spPr>
          <a:xfrm>
            <a:off x="395536" y="1052736"/>
            <a:ext cx="8229600" cy="4525963"/>
          </a:xfrm>
        </p:spPr>
        <p:txBody>
          <a:bodyPr>
            <a:noAutofit/>
          </a:bodyPr>
          <a:lstStyle/>
          <a:p>
            <a:pPr marL="0" indent="0">
              <a:buNone/>
            </a:pPr>
            <a:r>
              <a:rPr lang="el-GR" sz="2800" dirty="0" smtClean="0">
                <a:solidFill>
                  <a:schemeClr val="tx2">
                    <a:lumMod val="75000"/>
                  </a:schemeClr>
                </a:solidFill>
              </a:rPr>
              <a:t>Πατήστε τον παρακάτω σύνδεσμο</a:t>
            </a:r>
            <a:r>
              <a:rPr lang="en-US" sz="2800" dirty="0" smtClean="0">
                <a:solidFill>
                  <a:schemeClr val="tx2">
                    <a:lumMod val="75000"/>
                  </a:schemeClr>
                </a:solidFill>
              </a:rPr>
              <a:t>:</a:t>
            </a:r>
          </a:p>
          <a:p>
            <a:pPr marL="0" indent="0" algn="just">
              <a:buNone/>
            </a:pPr>
            <a:r>
              <a:rPr lang="en-US" sz="2800" dirty="0" smtClean="0">
                <a:solidFill>
                  <a:schemeClr val="tx2">
                    <a:lumMod val="75000"/>
                  </a:schemeClr>
                </a:solidFill>
                <a:hlinkClick r:id="rId2"/>
              </a:rPr>
              <a:t>http://www.playkidsgames.com/games/shuttleLaunch/shuttleLaunch.htm</a:t>
            </a:r>
            <a:endParaRPr lang="el-GR" sz="2800" dirty="0" smtClean="0">
              <a:solidFill>
                <a:schemeClr val="tx2">
                  <a:lumMod val="75000"/>
                </a:schemeClr>
              </a:solidFill>
            </a:endParaRPr>
          </a:p>
          <a:p>
            <a:pPr>
              <a:buFont typeface="Wingdings" pitchFamily="2" charset="2"/>
              <a:buChar char="Ø"/>
            </a:pPr>
            <a:r>
              <a:rPr lang="en-US" sz="2800" dirty="0" smtClean="0">
                <a:solidFill>
                  <a:schemeClr val="tx2">
                    <a:lumMod val="75000"/>
                  </a:schemeClr>
                </a:solidFill>
              </a:rPr>
              <a:t>CLICK TO CONTINUE</a:t>
            </a:r>
          </a:p>
          <a:p>
            <a:pPr>
              <a:buFont typeface="Wingdings" pitchFamily="2" charset="2"/>
              <a:buChar char="Ø"/>
            </a:pPr>
            <a:r>
              <a:rPr lang="en-US" sz="2800" dirty="0" smtClean="0">
                <a:solidFill>
                  <a:schemeClr val="tx2">
                    <a:lumMod val="75000"/>
                  </a:schemeClr>
                </a:solidFill>
              </a:rPr>
              <a:t>DIVISION (</a:t>
            </a:r>
            <a:r>
              <a:rPr lang="el-GR" sz="2800" dirty="0" smtClean="0">
                <a:solidFill>
                  <a:schemeClr val="tx2">
                    <a:lumMod val="75000"/>
                  </a:schemeClr>
                </a:solidFill>
              </a:rPr>
              <a:t>ΔΙΑΙΡΕΣΗ)</a:t>
            </a:r>
          </a:p>
          <a:p>
            <a:pPr>
              <a:buFont typeface="Wingdings" pitchFamily="2" charset="2"/>
              <a:buChar char="Ø"/>
            </a:pPr>
            <a:r>
              <a:rPr lang="en-US" sz="2800" dirty="0" smtClean="0">
                <a:solidFill>
                  <a:schemeClr val="tx2">
                    <a:lumMod val="75000"/>
                  </a:schemeClr>
                </a:solidFill>
              </a:rPr>
              <a:t>MEDIUM OR HARD</a:t>
            </a:r>
            <a:endParaRPr lang="el-GR" sz="2800" dirty="0" smtClean="0">
              <a:solidFill>
                <a:schemeClr val="tx2">
                  <a:lumMod val="75000"/>
                </a:schemeClr>
              </a:solidFill>
            </a:endParaRPr>
          </a:p>
          <a:p>
            <a:pPr>
              <a:buFont typeface="Wingdings" pitchFamily="2" charset="2"/>
              <a:buChar char="Ø"/>
            </a:pPr>
            <a:endParaRPr lang="el-GR" sz="2800" dirty="0">
              <a:solidFill>
                <a:schemeClr val="tx2">
                  <a:lumMod val="75000"/>
                </a:schemeClr>
              </a:solidFill>
            </a:endParaRPr>
          </a:p>
          <a:p>
            <a:pPr marL="0" indent="0" algn="just">
              <a:buNone/>
            </a:pPr>
            <a:r>
              <a:rPr lang="el-GR" sz="2800" dirty="0" smtClean="0">
                <a:solidFill>
                  <a:schemeClr val="tx2">
                    <a:lumMod val="75000"/>
                  </a:schemeClr>
                </a:solidFill>
              </a:rPr>
              <a:t>Κάθε φορά που θα </a:t>
            </a:r>
            <a:r>
              <a:rPr lang="el-GR" sz="2800" dirty="0">
                <a:solidFill>
                  <a:schemeClr val="tx2">
                    <a:lumMod val="75000"/>
                  </a:schemeClr>
                </a:solidFill>
              </a:rPr>
              <a:t>απαντάς σωστά το διαστημόπλοιό σου θα εκτοξεύεται και θα προσγειώνεται με ασφάλεια στον Άρη</a:t>
            </a:r>
            <a:r>
              <a:rPr lang="el-GR" sz="2800" dirty="0" smtClean="0">
                <a:solidFill>
                  <a:schemeClr val="tx2">
                    <a:lumMod val="75000"/>
                  </a:schemeClr>
                </a:solidFill>
              </a:rPr>
              <a:t>. Κάθε φορά που θα κάνεις λάθος οι αστροναύτες θα πέφτουν απ’ τον πύραυλο. </a:t>
            </a:r>
            <a:endParaRPr lang="el-GR" sz="2800" dirty="0">
              <a:solidFill>
                <a:schemeClr val="tx2">
                  <a:lumMod val="75000"/>
                </a:schemeClr>
              </a:solidFill>
            </a:endParaRPr>
          </a:p>
          <a:p>
            <a:pPr marL="0" indent="0">
              <a:buNone/>
            </a:pPr>
            <a:r>
              <a:rPr lang="el-GR" sz="2800" dirty="0" smtClean="0">
                <a:solidFill>
                  <a:schemeClr val="tx2">
                    <a:lumMod val="75000"/>
                  </a:schemeClr>
                </a:solidFill>
              </a:rPr>
              <a:t/>
            </a:r>
            <a:br>
              <a:rPr lang="el-GR" sz="2800" dirty="0" smtClean="0">
                <a:solidFill>
                  <a:schemeClr val="tx2">
                    <a:lumMod val="75000"/>
                  </a:schemeClr>
                </a:solidFill>
              </a:rPr>
            </a:br>
            <a:r>
              <a:rPr lang="el-GR" sz="2800" dirty="0" smtClean="0">
                <a:solidFill>
                  <a:schemeClr val="tx2">
                    <a:lumMod val="75000"/>
                  </a:schemeClr>
                </a:solidFill>
              </a:rPr>
              <a:t> </a:t>
            </a:r>
            <a:endParaRPr lang="el-GR" sz="2800" dirty="0">
              <a:solidFill>
                <a:schemeClr val="tx2">
                  <a:lumMod val="75000"/>
                </a:schemeClr>
              </a:solidFill>
            </a:endParaRPr>
          </a:p>
        </p:txBody>
      </p:sp>
    </p:spTree>
    <p:extLst>
      <p:ext uri="{BB962C8B-B14F-4D97-AF65-F5344CB8AC3E}">
        <p14:creationId xmlns:p14="http://schemas.microsoft.com/office/powerpoint/2010/main" val="2703419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i="1" dirty="0" smtClean="0">
                <a:solidFill>
                  <a:srgbClr val="C00000"/>
                </a:solidFill>
              </a:rPr>
              <a:t>7</a:t>
            </a:r>
            <a:r>
              <a:rPr lang="el-GR" sz="3200" b="1" i="1" baseline="30000" dirty="0" smtClean="0">
                <a:solidFill>
                  <a:srgbClr val="C00000"/>
                </a:solidFill>
              </a:rPr>
              <a:t>η</a:t>
            </a:r>
            <a:r>
              <a:rPr lang="el-GR" sz="3200" b="1" i="1" dirty="0" smtClean="0">
                <a:solidFill>
                  <a:srgbClr val="C00000"/>
                </a:solidFill>
              </a:rPr>
              <a:t>. Οι ρόλοι, οι υποχρεώσεις και τα δικαιώματά μας μέσα στην οικογένεια</a:t>
            </a:r>
            <a:endParaRPr lang="el-GR" sz="3200" b="1" i="1" dirty="0">
              <a:solidFill>
                <a:srgbClr val="C00000"/>
              </a:solidFill>
            </a:endParaRPr>
          </a:p>
        </p:txBody>
      </p:sp>
      <p:sp>
        <p:nvSpPr>
          <p:cNvPr id="3" name="Θέση περιεχομένου 2"/>
          <p:cNvSpPr>
            <a:spLocks noGrp="1"/>
          </p:cNvSpPr>
          <p:nvPr>
            <p:ph idx="1"/>
          </p:nvPr>
        </p:nvSpPr>
        <p:spPr>
          <a:xfrm>
            <a:off x="457200" y="1600200"/>
            <a:ext cx="8229600" cy="4853136"/>
          </a:xfrm>
        </p:spPr>
        <p:txBody>
          <a:bodyPr>
            <a:normAutofit fontScale="92500" lnSpcReduction="10000"/>
          </a:bodyPr>
          <a:lstStyle/>
          <a:p>
            <a:pPr marL="0" indent="0">
              <a:buNone/>
            </a:pPr>
            <a:r>
              <a:rPr lang="el-GR" u="sng" dirty="0" smtClean="0">
                <a:hlinkClick r:id="rId2"/>
              </a:rPr>
              <a:t>http</a:t>
            </a:r>
            <a:r>
              <a:rPr lang="el-GR" u="sng" dirty="0">
                <a:hlinkClick r:id="rId2"/>
              </a:rPr>
              <a:t>://ebooks.edu.gr/modules/ebook/show.php/DSDIM-F103/165/1142,4217/</a:t>
            </a:r>
            <a:endParaRPr lang="el-GR" dirty="0"/>
          </a:p>
          <a:p>
            <a:pPr marL="0" indent="0" algn="just">
              <a:buNone/>
            </a:pPr>
            <a:r>
              <a:rPr lang="el-GR" dirty="0">
                <a:solidFill>
                  <a:schemeClr val="tx2">
                    <a:lumMod val="75000"/>
                  </a:schemeClr>
                </a:solidFill>
              </a:rPr>
              <a:t>Θα ήθελα λοιπόν να μου γράψετε ποιες υποχρεώσεις και ποια δικαιώματα έχετε στην οικογένεια σας αυτήν την περίοδο μέσα στο σπίτι. (γράψτε τουλάχιστον 3 από κάθε κατηγορία)</a:t>
            </a:r>
          </a:p>
          <a:p>
            <a:r>
              <a:rPr lang="el-GR" dirty="0">
                <a:solidFill>
                  <a:schemeClr val="tx2">
                    <a:lumMod val="75000"/>
                  </a:schemeClr>
                </a:solidFill>
              </a:rPr>
              <a:t>Πόσο έχουν αλλάξει τον τελευταίο μήνα σε σχέση με πριν;</a:t>
            </a:r>
          </a:p>
          <a:p>
            <a:r>
              <a:rPr lang="el-GR" dirty="0">
                <a:solidFill>
                  <a:schemeClr val="tx2">
                    <a:lumMod val="75000"/>
                  </a:schemeClr>
                </a:solidFill>
              </a:rPr>
              <a:t>Εσείς πώς νιώθετε γι αυτό</a:t>
            </a:r>
            <a:r>
              <a:rPr lang="el-GR" dirty="0" smtClean="0">
                <a:solidFill>
                  <a:schemeClr val="tx2">
                    <a:lumMod val="75000"/>
                  </a:schemeClr>
                </a:solidFill>
              </a:rPr>
              <a:t>;</a:t>
            </a:r>
            <a:endParaRPr lang="el-GR" dirty="0">
              <a:solidFill>
                <a:schemeClr val="tx2">
                  <a:lumMod val="75000"/>
                </a:schemeClr>
              </a:solidFill>
            </a:endParaRPr>
          </a:p>
        </p:txBody>
      </p:sp>
    </p:spTree>
    <p:extLst>
      <p:ext uri="{BB962C8B-B14F-4D97-AF65-F5344CB8AC3E}">
        <p14:creationId xmlns:p14="http://schemas.microsoft.com/office/powerpoint/2010/main" val="52816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404664"/>
            <a:ext cx="8229600" cy="6453336"/>
          </a:xfrm>
        </p:spPr>
        <p:txBody>
          <a:bodyPr>
            <a:normAutofit fontScale="62500" lnSpcReduction="20000"/>
          </a:bodyPr>
          <a:lstStyle/>
          <a:p>
            <a:pPr marL="0" indent="0" algn="ctr">
              <a:buNone/>
            </a:pPr>
            <a:r>
              <a:rPr lang="el-GR" sz="4100" b="1" i="1" dirty="0">
                <a:solidFill>
                  <a:srgbClr val="C00000"/>
                </a:solidFill>
              </a:rPr>
              <a:t>8</a:t>
            </a:r>
            <a:r>
              <a:rPr lang="el-GR" sz="4100" b="1" i="1" baseline="30000" dirty="0" smtClean="0">
                <a:solidFill>
                  <a:srgbClr val="C00000"/>
                </a:solidFill>
              </a:rPr>
              <a:t>η</a:t>
            </a:r>
            <a:r>
              <a:rPr lang="el-GR" sz="4100" b="1" i="1" dirty="0" smtClean="0">
                <a:solidFill>
                  <a:srgbClr val="C00000"/>
                </a:solidFill>
              </a:rPr>
              <a:t>. O </a:t>
            </a:r>
            <a:r>
              <a:rPr lang="el-GR" sz="4100" b="1" i="1" dirty="0" err="1">
                <a:solidFill>
                  <a:srgbClr val="C00000"/>
                </a:solidFill>
              </a:rPr>
              <a:t>Tom</a:t>
            </a:r>
            <a:r>
              <a:rPr lang="el-GR" sz="4100" b="1" i="1" dirty="0">
                <a:solidFill>
                  <a:srgbClr val="C00000"/>
                </a:solidFill>
              </a:rPr>
              <a:t> και ο </a:t>
            </a:r>
            <a:r>
              <a:rPr lang="el-GR" sz="4100" b="1" i="1" dirty="0" err="1">
                <a:solidFill>
                  <a:srgbClr val="C00000"/>
                </a:solidFill>
              </a:rPr>
              <a:t>Jeri</a:t>
            </a:r>
            <a:r>
              <a:rPr lang="el-GR" sz="4100" b="1" i="1" dirty="0">
                <a:solidFill>
                  <a:srgbClr val="C00000"/>
                </a:solidFill>
              </a:rPr>
              <a:t> έπαιξαν με το </a:t>
            </a:r>
            <a:r>
              <a:rPr lang="el-GR" sz="4100" b="1" i="1" dirty="0" err="1">
                <a:solidFill>
                  <a:srgbClr val="C00000"/>
                </a:solidFill>
              </a:rPr>
              <a:t>μπούμεραγκ</a:t>
            </a:r>
            <a:r>
              <a:rPr lang="el-GR" sz="4100" b="1" i="1" dirty="0" smtClean="0">
                <a:solidFill>
                  <a:srgbClr val="C00000"/>
                </a:solidFill>
              </a:rPr>
              <a:t>.</a:t>
            </a:r>
          </a:p>
          <a:p>
            <a:pPr marL="0" indent="0" algn="just">
              <a:buNone/>
            </a:pPr>
            <a:endParaRPr lang="el-GR" dirty="0" smtClean="0"/>
          </a:p>
          <a:p>
            <a:pPr marL="0" indent="0" algn="just">
              <a:buNone/>
            </a:pPr>
            <a:r>
              <a:rPr lang="el-GR" sz="4000" dirty="0" smtClean="0">
                <a:solidFill>
                  <a:schemeClr val="tx2">
                    <a:lumMod val="75000"/>
                  </a:schemeClr>
                </a:solidFill>
              </a:rPr>
              <a:t>Ξέρετε </a:t>
            </a:r>
            <a:r>
              <a:rPr lang="el-GR" sz="4000" dirty="0">
                <a:solidFill>
                  <a:schemeClr val="tx2">
                    <a:lumMod val="75000"/>
                  </a:schemeClr>
                </a:solidFill>
              </a:rPr>
              <a:t>τι είναι αυτό; </a:t>
            </a:r>
            <a:endParaRPr lang="el-GR" sz="4000" dirty="0" smtClean="0">
              <a:solidFill>
                <a:schemeClr val="tx2">
                  <a:lumMod val="75000"/>
                </a:schemeClr>
              </a:solidFill>
            </a:endParaRPr>
          </a:p>
          <a:p>
            <a:pPr marL="0" indent="0" algn="just">
              <a:buNone/>
            </a:pPr>
            <a:r>
              <a:rPr lang="el-GR" sz="4000" dirty="0" smtClean="0">
                <a:solidFill>
                  <a:schemeClr val="tx2">
                    <a:lumMod val="75000"/>
                  </a:schemeClr>
                </a:solidFill>
              </a:rPr>
              <a:t>Το </a:t>
            </a:r>
            <a:r>
              <a:rPr lang="el-GR" sz="4000" dirty="0">
                <a:solidFill>
                  <a:schemeClr val="tx2">
                    <a:lumMod val="75000"/>
                  </a:schemeClr>
                </a:solidFill>
              </a:rPr>
              <a:t>μπούμερανγκ (</a:t>
            </a:r>
            <a:r>
              <a:rPr lang="el-GR" sz="4000" dirty="0" err="1">
                <a:solidFill>
                  <a:schemeClr val="tx2">
                    <a:lumMod val="75000"/>
                  </a:schemeClr>
                </a:solidFill>
              </a:rPr>
              <a:t>boomerang</a:t>
            </a:r>
            <a:r>
              <a:rPr lang="el-GR" sz="4000" dirty="0">
                <a:solidFill>
                  <a:schemeClr val="tx2">
                    <a:lumMod val="75000"/>
                  </a:schemeClr>
                </a:solidFill>
              </a:rPr>
              <a:t>) είναι ένα εργαλείο- όπλο το οποίο χρησιμοποιήθηκε για το κυνήγι από τους ανθρώπους της Αυστραλίας. Στις μέρες μας όμως χρησιμοποιείται κυρίως ως σπορ και για διασκέδαση. Το μπούμερανγκ κατασκευαζόταν συνήθως από ξύλο. Κάποια μπούμερανγκ είναι επιστρεφόμενα, δηλ. όταν τα πετάξεις με τον σωστό τρόπο, γυρνάνε πίσω.</a:t>
            </a:r>
          </a:p>
          <a:p>
            <a:pPr marL="0" indent="0" algn="just">
              <a:buNone/>
            </a:pPr>
            <a:endParaRPr lang="el-GR" sz="4000" dirty="0" smtClean="0">
              <a:solidFill>
                <a:schemeClr val="tx2">
                  <a:lumMod val="75000"/>
                </a:schemeClr>
              </a:solidFill>
            </a:endParaRPr>
          </a:p>
          <a:p>
            <a:pPr marL="0" indent="0" algn="just">
              <a:buNone/>
            </a:pPr>
            <a:r>
              <a:rPr lang="el-GR" sz="4000" dirty="0" smtClean="0">
                <a:solidFill>
                  <a:schemeClr val="tx2">
                    <a:lumMod val="75000"/>
                  </a:schemeClr>
                </a:solidFill>
              </a:rPr>
              <a:t>Καμιά </a:t>
            </a:r>
            <a:r>
              <a:rPr lang="el-GR" sz="4000" dirty="0">
                <a:solidFill>
                  <a:schemeClr val="tx2">
                    <a:lumMod val="75000"/>
                  </a:schemeClr>
                </a:solidFill>
              </a:rPr>
              <a:t>φορά τη λέξη αυτή τη χρησιμοποιούμε μεταφορικά. Λέμε «Μου γύρισε μπούμερανγκ» και εννοούμε ότι κάποιος έκανε μια πράξη που πίστευε ότι θα επηρεάσει κάποιον άλλον, αλλά τελικά επηρέασε τον ίδιο. </a:t>
            </a:r>
            <a:endParaRPr lang="el-GR" sz="4000" dirty="0" smtClean="0">
              <a:solidFill>
                <a:schemeClr val="tx2">
                  <a:lumMod val="75000"/>
                </a:schemeClr>
              </a:solidFill>
            </a:endParaRPr>
          </a:p>
          <a:p>
            <a:pPr marL="0" indent="0" algn="just">
              <a:buNone/>
            </a:pPr>
            <a:endParaRPr lang="el-GR" sz="4000" dirty="0">
              <a:solidFill>
                <a:schemeClr val="tx2">
                  <a:lumMod val="75000"/>
                </a:schemeClr>
              </a:solidFill>
            </a:endParaRPr>
          </a:p>
          <a:p>
            <a:pPr marL="0" indent="0" algn="just">
              <a:buNone/>
            </a:pPr>
            <a:r>
              <a:rPr lang="el-GR" sz="4000" dirty="0" smtClean="0">
                <a:solidFill>
                  <a:schemeClr val="tx2">
                    <a:lumMod val="75000"/>
                  </a:schemeClr>
                </a:solidFill>
              </a:rPr>
              <a:t>Π.χ</a:t>
            </a:r>
            <a:r>
              <a:rPr lang="el-GR" sz="4000" dirty="0">
                <a:solidFill>
                  <a:schemeClr val="tx2">
                    <a:lumMod val="75000"/>
                  </a:schemeClr>
                </a:solidFill>
              </a:rPr>
              <a:t>. Ο Πέτρος τρόμαξε τη σερβιτόρα κι εκείνη έριξε την πορτοκαλάδα πάνω του. Του γύρισε </a:t>
            </a:r>
            <a:r>
              <a:rPr lang="el-GR" sz="4000" dirty="0" err="1">
                <a:solidFill>
                  <a:schemeClr val="tx2">
                    <a:lumMod val="75000"/>
                  </a:schemeClr>
                </a:solidFill>
              </a:rPr>
              <a:t>μπούμεραγκ</a:t>
            </a:r>
            <a:r>
              <a:rPr lang="el-GR" sz="4000" dirty="0" smtClean="0">
                <a:solidFill>
                  <a:schemeClr val="tx2">
                    <a:lumMod val="75000"/>
                  </a:schemeClr>
                </a:solidFill>
              </a:rPr>
              <a:t>.</a:t>
            </a:r>
            <a:endParaRPr lang="el-GR" sz="4000" dirty="0">
              <a:solidFill>
                <a:schemeClr val="tx2">
                  <a:lumMod val="75000"/>
                </a:schemeClr>
              </a:solidFill>
            </a:endParaRPr>
          </a:p>
        </p:txBody>
      </p:sp>
    </p:spTree>
    <p:extLst>
      <p:ext uri="{BB962C8B-B14F-4D97-AF65-F5344CB8AC3E}">
        <p14:creationId xmlns:p14="http://schemas.microsoft.com/office/powerpoint/2010/main" val="17121332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4664"/>
            <a:ext cx="8229600" cy="1143000"/>
          </a:xfrm>
        </p:spPr>
        <p:txBody>
          <a:bodyPr>
            <a:normAutofit fontScale="90000"/>
          </a:bodyPr>
          <a:lstStyle/>
          <a:p>
            <a:r>
              <a:rPr lang="el-GR" sz="3100" b="1" dirty="0" smtClean="0">
                <a:solidFill>
                  <a:schemeClr val="tx2">
                    <a:lumMod val="75000"/>
                  </a:schemeClr>
                </a:solidFill>
              </a:rPr>
              <a:t>Δείτε στο παρακάτω βίντεο διάφορα κόλπα με </a:t>
            </a:r>
            <a:r>
              <a:rPr lang="el-GR" sz="3100" b="1" dirty="0" err="1" smtClean="0">
                <a:solidFill>
                  <a:schemeClr val="tx2">
                    <a:lumMod val="75000"/>
                  </a:schemeClr>
                </a:solidFill>
              </a:rPr>
              <a:t>μπούμεραγκ</a:t>
            </a:r>
            <a:r>
              <a:rPr lang="el-GR" sz="3100" b="1" dirty="0" smtClean="0">
                <a:solidFill>
                  <a:schemeClr val="tx2">
                    <a:lumMod val="75000"/>
                  </a:schemeClr>
                </a:solidFill>
              </a:rPr>
              <a:t>.</a:t>
            </a:r>
            <a:r>
              <a:rPr lang="el-GR" dirty="0" smtClean="0"/>
              <a:t/>
            </a:r>
            <a:br>
              <a:rPr lang="el-GR" dirty="0" smtClean="0"/>
            </a:br>
            <a:endParaRPr lang="el-GR" dirty="0"/>
          </a:p>
        </p:txBody>
      </p:sp>
      <p:sp>
        <p:nvSpPr>
          <p:cNvPr id="3" name="Θέση περιεχομένου 2"/>
          <p:cNvSpPr>
            <a:spLocks noGrp="1"/>
          </p:cNvSpPr>
          <p:nvPr>
            <p:ph idx="1"/>
          </p:nvPr>
        </p:nvSpPr>
        <p:spPr>
          <a:xfrm>
            <a:off x="457200" y="1268760"/>
            <a:ext cx="8229600" cy="4857403"/>
          </a:xfrm>
        </p:spPr>
        <p:txBody>
          <a:bodyPr>
            <a:normAutofit/>
          </a:bodyPr>
          <a:lstStyle/>
          <a:p>
            <a:pPr marL="0" indent="0">
              <a:buNone/>
            </a:pPr>
            <a:r>
              <a:rPr lang="en-US" sz="2800" dirty="0" smtClean="0">
                <a:hlinkClick r:id="rId2"/>
              </a:rPr>
              <a:t>https://www.youtube.com/watch?v=S9KxqRUcnCU&amp;feature=emb_logo</a:t>
            </a:r>
            <a:endParaRPr lang="el-GR" sz="2800" dirty="0" smtClean="0"/>
          </a:p>
          <a:p>
            <a:pPr marL="0" indent="0">
              <a:buNone/>
            </a:pPr>
            <a:endParaRPr lang="el-GR" dirty="0"/>
          </a:p>
          <a:p>
            <a:pPr marL="0" indent="0" algn="just">
              <a:buNone/>
            </a:pPr>
            <a:r>
              <a:rPr lang="el-GR" sz="2400" dirty="0">
                <a:solidFill>
                  <a:schemeClr val="tx2">
                    <a:lumMod val="75000"/>
                  </a:schemeClr>
                </a:solidFill>
              </a:rPr>
              <a:t>Ακολούθησε τις οδηγίες του παρακάτω βίντεο και προσπάθησε να φτιάξεις το δικό σου </a:t>
            </a:r>
            <a:r>
              <a:rPr lang="el-GR" sz="2400" dirty="0" err="1">
                <a:solidFill>
                  <a:schemeClr val="tx2">
                    <a:lumMod val="75000"/>
                  </a:schemeClr>
                </a:solidFill>
              </a:rPr>
              <a:t>μπούμεραγκ</a:t>
            </a:r>
            <a:r>
              <a:rPr lang="el-GR" sz="2400" dirty="0">
                <a:solidFill>
                  <a:schemeClr val="tx2">
                    <a:lumMod val="75000"/>
                  </a:schemeClr>
                </a:solidFill>
              </a:rPr>
              <a:t>. Τράβα φωτογραφία. Μπορείς να τραβήξεις και βίντεο </a:t>
            </a:r>
            <a:r>
              <a:rPr lang="el-GR" sz="2400" dirty="0" smtClean="0">
                <a:solidFill>
                  <a:schemeClr val="tx2">
                    <a:lumMod val="75000"/>
                  </a:schemeClr>
                </a:solidFill>
              </a:rPr>
              <a:t>τη </a:t>
            </a:r>
            <a:r>
              <a:rPr lang="el-GR" sz="2400" dirty="0">
                <a:solidFill>
                  <a:schemeClr val="tx2">
                    <a:lumMod val="75000"/>
                  </a:schemeClr>
                </a:solidFill>
              </a:rPr>
              <a:t>στιγμή που το πετάς, αλλά να μη φαίνεται το πρόσωπό σου. Στόχος η δημιουργική απασχόληση</a:t>
            </a:r>
            <a:r>
              <a:rPr lang="el-GR" sz="2400" dirty="0" smtClean="0">
                <a:solidFill>
                  <a:schemeClr val="tx2">
                    <a:lumMod val="75000"/>
                  </a:schemeClr>
                </a:solidFill>
              </a:rPr>
              <a:t>.</a:t>
            </a:r>
          </a:p>
          <a:p>
            <a:pPr marL="0" indent="0" algn="just">
              <a:buNone/>
            </a:pPr>
            <a:endParaRPr lang="el-GR" sz="2400" dirty="0" smtClean="0">
              <a:solidFill>
                <a:schemeClr val="tx2">
                  <a:lumMod val="75000"/>
                </a:schemeClr>
              </a:solidFill>
            </a:endParaRPr>
          </a:p>
          <a:p>
            <a:pPr marL="0" indent="0" algn="just">
              <a:buNone/>
            </a:pPr>
            <a:r>
              <a:rPr lang="en-US" sz="2800" dirty="0" smtClean="0">
                <a:hlinkClick r:id="rId3"/>
              </a:rPr>
              <a:t>https://www.youtube.com/watch?time_continue=72&amp;v=YfuwwE-SUEE&amp;feature=emb_logo</a:t>
            </a:r>
            <a:endParaRPr lang="el-GR" sz="2800" b="1" dirty="0"/>
          </a:p>
          <a:p>
            <a:pPr marL="0" indent="0" algn="just">
              <a:buNone/>
            </a:pPr>
            <a:endParaRPr lang="el-GR" dirty="0"/>
          </a:p>
        </p:txBody>
      </p:sp>
    </p:spTree>
    <p:extLst>
      <p:ext uri="{BB962C8B-B14F-4D97-AF65-F5344CB8AC3E}">
        <p14:creationId xmlns:p14="http://schemas.microsoft.com/office/powerpoint/2010/main" val="48410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6632"/>
            <a:ext cx="8229600" cy="6009531"/>
          </a:xfrm>
        </p:spPr>
        <p:txBody>
          <a:bodyPr>
            <a:normAutofit fontScale="92500" lnSpcReduction="20000"/>
          </a:bodyPr>
          <a:lstStyle/>
          <a:p>
            <a:pPr marL="0" indent="0" algn="ctr">
              <a:buNone/>
            </a:pPr>
            <a:r>
              <a:rPr lang="el-GR" b="1" i="1" dirty="0">
                <a:solidFill>
                  <a:srgbClr val="C00000"/>
                </a:solidFill>
              </a:rPr>
              <a:t>9</a:t>
            </a:r>
            <a:r>
              <a:rPr lang="el-GR" b="1" i="1" baseline="30000" dirty="0" smtClean="0">
                <a:solidFill>
                  <a:srgbClr val="C00000"/>
                </a:solidFill>
              </a:rPr>
              <a:t>η</a:t>
            </a:r>
            <a:r>
              <a:rPr lang="el-GR" b="1" i="1" dirty="0" smtClean="0">
                <a:solidFill>
                  <a:srgbClr val="C00000"/>
                </a:solidFill>
              </a:rPr>
              <a:t>. Ο </a:t>
            </a:r>
            <a:r>
              <a:rPr lang="el-GR" b="1" i="1" dirty="0" err="1">
                <a:solidFill>
                  <a:srgbClr val="C00000"/>
                </a:solidFill>
              </a:rPr>
              <a:t>Τομ</a:t>
            </a:r>
            <a:r>
              <a:rPr lang="el-GR" b="1" i="1" dirty="0">
                <a:solidFill>
                  <a:srgbClr val="C00000"/>
                </a:solidFill>
              </a:rPr>
              <a:t> και ο </a:t>
            </a:r>
            <a:r>
              <a:rPr lang="el-GR" b="1" i="1" dirty="0" err="1">
                <a:solidFill>
                  <a:srgbClr val="C00000"/>
                </a:solidFill>
              </a:rPr>
              <a:t>Τζέρι</a:t>
            </a:r>
            <a:r>
              <a:rPr lang="el-GR" b="1" i="1" dirty="0">
                <a:solidFill>
                  <a:srgbClr val="C00000"/>
                </a:solidFill>
              </a:rPr>
              <a:t> έκαναν και μαγικά κόλπα. </a:t>
            </a:r>
            <a:endParaRPr lang="el-GR" b="1" i="1" dirty="0" smtClean="0">
              <a:solidFill>
                <a:srgbClr val="C00000"/>
              </a:solidFill>
            </a:endParaRPr>
          </a:p>
          <a:p>
            <a:pPr marL="0" indent="0">
              <a:buNone/>
            </a:pPr>
            <a:endParaRPr lang="el-GR" b="1" dirty="0"/>
          </a:p>
          <a:p>
            <a:pPr marL="0" indent="0" algn="just">
              <a:buNone/>
            </a:pPr>
            <a:r>
              <a:rPr lang="el-GR" sz="3000" dirty="0" smtClean="0">
                <a:solidFill>
                  <a:schemeClr val="tx2">
                    <a:lumMod val="75000"/>
                  </a:schemeClr>
                </a:solidFill>
              </a:rPr>
              <a:t>Δες το παρακάτω βίντεο, μάθε να κάνεις και εσύ αυτό το μαγικό κόλπο και παρουσίασέ το μας. Τράβα σε βίντεο την παρουσίασή σου χωρίς να φαίνεται το πρόσωπό σου. Φρόντισε να μιλάς στο βίντεό σου και να μας παρουσιάσεις όμορφα το τρικ. Αν δεν έχεις μπαλάκι, αυτοσχεδίασε.</a:t>
            </a:r>
          </a:p>
          <a:p>
            <a:pPr marL="0" indent="0" algn="just">
              <a:buNone/>
            </a:pPr>
            <a:endParaRPr lang="el-GR" sz="3000" dirty="0">
              <a:solidFill>
                <a:schemeClr val="tx2">
                  <a:lumMod val="75000"/>
                </a:schemeClr>
              </a:solidFill>
            </a:endParaRPr>
          </a:p>
          <a:p>
            <a:pPr marL="0" indent="0" algn="just">
              <a:buNone/>
            </a:pPr>
            <a:r>
              <a:rPr lang="el-GR" sz="3000" dirty="0" smtClean="0">
                <a:solidFill>
                  <a:schemeClr val="tx2">
                    <a:lumMod val="75000"/>
                  </a:schemeClr>
                </a:solidFill>
              </a:rPr>
              <a:t> </a:t>
            </a:r>
            <a:r>
              <a:rPr lang="el-GR" sz="3000" u="sng" dirty="0" smtClean="0">
                <a:solidFill>
                  <a:schemeClr val="tx2">
                    <a:lumMod val="75000"/>
                  </a:schemeClr>
                </a:solidFill>
              </a:rPr>
              <a:t>Στόχοι</a:t>
            </a:r>
            <a:r>
              <a:rPr lang="el-GR" sz="3000" dirty="0" smtClean="0">
                <a:solidFill>
                  <a:schemeClr val="tx2">
                    <a:lumMod val="75000"/>
                  </a:schemeClr>
                </a:solidFill>
              </a:rPr>
              <a:t> η καλλιέργεια του προφορικού λόγου, </a:t>
            </a:r>
            <a:r>
              <a:rPr lang="el-GR" sz="3000" dirty="0">
                <a:solidFill>
                  <a:schemeClr val="tx2">
                    <a:lumMod val="75000"/>
                  </a:schemeClr>
                </a:solidFill>
              </a:rPr>
              <a:t>η θεατρική αγωγή και η ψυχαγωγία</a:t>
            </a:r>
            <a:r>
              <a:rPr lang="el-GR" sz="3000" dirty="0" smtClean="0">
                <a:solidFill>
                  <a:schemeClr val="tx2">
                    <a:lumMod val="75000"/>
                  </a:schemeClr>
                </a:solidFill>
              </a:rPr>
              <a:t>.</a:t>
            </a:r>
          </a:p>
          <a:p>
            <a:pPr marL="0" indent="0">
              <a:buNone/>
            </a:pPr>
            <a:endParaRPr lang="el-GR" b="1" dirty="0"/>
          </a:p>
          <a:p>
            <a:pPr marL="0" indent="0">
              <a:buNone/>
            </a:pPr>
            <a:r>
              <a:rPr lang="en-US" dirty="0" smtClean="0">
                <a:hlinkClick r:id="rId2"/>
              </a:rPr>
              <a:t>https://www.youtube.com/watch?time_continue=229&amp;v=nDkNjKKfa6E&amp;feature=emb_logo</a:t>
            </a:r>
            <a:endParaRPr lang="el-GR" dirty="0"/>
          </a:p>
        </p:txBody>
      </p:sp>
    </p:spTree>
    <p:extLst>
      <p:ext uri="{BB962C8B-B14F-4D97-AF65-F5344CB8AC3E}">
        <p14:creationId xmlns:p14="http://schemas.microsoft.com/office/powerpoint/2010/main" val="2400208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43000"/>
          </a:xfrm>
        </p:spPr>
        <p:txBody>
          <a:bodyPr>
            <a:noAutofit/>
          </a:bodyPr>
          <a:lstStyle/>
          <a:p>
            <a:r>
              <a:rPr lang="el-GR" sz="3200" b="1" i="1" dirty="0" smtClean="0">
                <a:solidFill>
                  <a:schemeClr val="tx2">
                    <a:lumMod val="75000"/>
                  </a:schemeClr>
                </a:solidFill>
              </a:rPr>
              <a:t>2 Απριλίου</a:t>
            </a:r>
            <a:r>
              <a:rPr lang="en-US" sz="3200" b="1" i="1" dirty="0" smtClean="0">
                <a:solidFill>
                  <a:schemeClr val="tx2">
                    <a:lumMod val="75000"/>
                  </a:schemeClr>
                </a:solidFill>
              </a:rPr>
              <a:t>: </a:t>
            </a:r>
            <a:r>
              <a:rPr lang="el-GR" sz="3200" b="1" i="1" dirty="0" smtClean="0">
                <a:solidFill>
                  <a:schemeClr val="tx2">
                    <a:lumMod val="75000"/>
                  </a:schemeClr>
                </a:solidFill>
              </a:rPr>
              <a:t>Παγκόσμια Ημέρα παιδικού βιβλίου</a:t>
            </a:r>
            <a:endParaRPr lang="el-GR" sz="3200" b="1" i="1" dirty="0">
              <a:solidFill>
                <a:schemeClr val="tx2">
                  <a:lumMod val="75000"/>
                </a:schemeClr>
              </a:solidFill>
            </a:endParaRPr>
          </a:p>
        </p:txBody>
      </p:sp>
      <p:sp>
        <p:nvSpPr>
          <p:cNvPr id="3" name="Θέση περιεχομένου 2"/>
          <p:cNvSpPr>
            <a:spLocks noGrp="1"/>
          </p:cNvSpPr>
          <p:nvPr>
            <p:ph idx="1"/>
          </p:nvPr>
        </p:nvSpPr>
        <p:spPr/>
        <p:txBody>
          <a:bodyPr>
            <a:normAutofit/>
          </a:bodyPr>
          <a:lstStyle/>
          <a:p>
            <a:pPr marL="0" indent="0" algn="just">
              <a:buNone/>
            </a:pPr>
            <a:r>
              <a:rPr lang="el-GR" sz="2400" b="1" dirty="0" smtClean="0"/>
              <a:t>Στις 2 Απριλίου κάθε χρόνο</a:t>
            </a:r>
            <a:r>
              <a:rPr lang="en-GB" sz="2400" b="1" dirty="0" smtClean="0"/>
              <a:t>, </a:t>
            </a:r>
            <a:r>
              <a:rPr lang="el-GR" sz="2400" b="1" dirty="0" smtClean="0"/>
              <a:t>ημέρα γενεθλίων του Χανς Κρίστιαν Άντερσεν, γιορτάζεται η Παγκόσμια Ημέρα Παιδικού Βιβλίου</a:t>
            </a:r>
            <a:r>
              <a:rPr lang="en-GB" sz="2400" b="1" dirty="0" smtClean="0"/>
              <a:t>,</a:t>
            </a:r>
            <a:r>
              <a:rPr lang="el-GR" sz="2400" b="1" dirty="0" smtClean="0"/>
              <a:t> με σκοπό να αγαπήσουμε τα παιδικά βιβλία.</a:t>
            </a:r>
          </a:p>
          <a:p>
            <a:pPr marL="0" indent="0" algn="just">
              <a:buNone/>
            </a:pPr>
            <a:r>
              <a:rPr lang="el-GR" sz="2400" b="1" i="1" dirty="0" smtClean="0">
                <a:solidFill>
                  <a:schemeClr val="tx2">
                    <a:lumMod val="75000"/>
                  </a:schemeClr>
                </a:solidFill>
              </a:rPr>
              <a:t>Σήμερα</a:t>
            </a:r>
            <a:r>
              <a:rPr lang="el-GR" sz="2400" b="1" i="1" dirty="0" smtClean="0">
                <a:solidFill>
                  <a:schemeClr val="tx2">
                    <a:lumMod val="75000"/>
                  </a:schemeClr>
                </a:solidFill>
              </a:rPr>
              <a:t>, θα δούμε μαζί το </a:t>
            </a:r>
            <a:r>
              <a:rPr lang="el-GR" sz="2400" b="1" i="1" dirty="0" err="1" smtClean="0">
                <a:solidFill>
                  <a:schemeClr val="tx2">
                    <a:lumMod val="75000"/>
                  </a:schemeClr>
                </a:solidFill>
              </a:rPr>
              <a:t>βίβλίο</a:t>
            </a:r>
            <a:r>
              <a:rPr lang="en-US" sz="2400" b="1" i="1" dirty="0" smtClean="0">
                <a:solidFill>
                  <a:schemeClr val="tx2">
                    <a:lumMod val="75000"/>
                  </a:schemeClr>
                </a:solidFill>
              </a:rPr>
              <a:t>: </a:t>
            </a:r>
            <a:r>
              <a:rPr lang="el-GR" sz="2400" b="1" i="1" dirty="0" smtClean="0">
                <a:solidFill>
                  <a:schemeClr val="tx2">
                    <a:lumMod val="75000"/>
                  </a:schemeClr>
                </a:solidFill>
              </a:rPr>
              <a:t>«Η </a:t>
            </a:r>
            <a:r>
              <a:rPr lang="el-GR" sz="2400" b="1" i="1" dirty="0" err="1" smtClean="0">
                <a:solidFill>
                  <a:schemeClr val="tx2">
                    <a:lumMod val="75000"/>
                  </a:schemeClr>
                </a:solidFill>
              </a:rPr>
              <a:t>εχθρόπιτα</a:t>
            </a:r>
            <a:r>
              <a:rPr lang="el-GR" sz="2400" b="1" i="1" dirty="0" smtClean="0">
                <a:solidFill>
                  <a:schemeClr val="tx2">
                    <a:lumMod val="75000"/>
                  </a:schemeClr>
                </a:solidFill>
              </a:rPr>
              <a:t>» του </a:t>
            </a:r>
            <a:r>
              <a:rPr lang="el-GR" sz="2400" b="1" i="1" dirty="0" err="1" smtClean="0">
                <a:solidFill>
                  <a:schemeClr val="tx2">
                    <a:lumMod val="75000"/>
                  </a:schemeClr>
                </a:solidFill>
              </a:rPr>
              <a:t>Ντέρεκ</a:t>
            </a:r>
            <a:r>
              <a:rPr lang="el-GR" sz="2400" b="1" i="1" dirty="0" smtClean="0">
                <a:solidFill>
                  <a:schemeClr val="tx2">
                    <a:lumMod val="75000"/>
                  </a:schemeClr>
                </a:solidFill>
              </a:rPr>
              <a:t> </a:t>
            </a:r>
            <a:r>
              <a:rPr lang="el-GR" sz="2400" b="1" i="1" dirty="0" err="1" smtClean="0">
                <a:solidFill>
                  <a:schemeClr val="tx2">
                    <a:lumMod val="75000"/>
                  </a:schemeClr>
                </a:solidFill>
              </a:rPr>
              <a:t>Μάνσον</a:t>
            </a:r>
            <a:r>
              <a:rPr lang="el-GR" sz="2400" b="1" i="1" dirty="0" smtClean="0">
                <a:solidFill>
                  <a:schemeClr val="tx2">
                    <a:lumMod val="75000"/>
                  </a:schemeClr>
                </a:solidFill>
              </a:rPr>
              <a:t>!</a:t>
            </a:r>
            <a:endParaRPr lang="el-GR" sz="2400" b="1" i="1" dirty="0" smtClean="0"/>
          </a:p>
          <a:p>
            <a:pPr marL="0" indent="0" algn="just">
              <a:buNone/>
            </a:pPr>
            <a:r>
              <a:rPr lang="en-US" sz="2400" dirty="0" smtClean="0">
                <a:hlinkClick r:id="rId2"/>
              </a:rPr>
              <a:t>https://www.youtube.com/watch?v=myrz2ajbDV8&amp;feature=emb_logo</a:t>
            </a:r>
            <a:endParaRPr lang="el-GR" sz="2400" dirty="0" smtClean="0"/>
          </a:p>
          <a:p>
            <a:pPr marL="0" indent="0" algn="just">
              <a:buNone/>
            </a:pPr>
            <a:endParaRPr lang="el-GR" sz="2400" b="1" i="1" dirty="0"/>
          </a:p>
          <a:p>
            <a:pPr marL="0" indent="0" algn="just">
              <a:buNone/>
            </a:pPr>
            <a:endParaRPr lang="el-GR" sz="2400" b="1" i="1" dirty="0"/>
          </a:p>
        </p:txBody>
      </p:sp>
      <p:sp>
        <p:nvSpPr>
          <p:cNvPr id="5" name="Control 2"/>
          <p:cNvSpPr>
            <a:spLocks noChangeArrowheads="1" noChangeShapeType="1"/>
          </p:cNvSpPr>
          <p:nvPr/>
        </p:nvSpPr>
        <p:spPr bwMode="auto">
          <a:xfrm>
            <a:off x="457200" y="2343150"/>
            <a:ext cx="914400" cy="9144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l-GR"/>
          </a:p>
        </p:txBody>
      </p:sp>
      <p:sp>
        <p:nvSpPr>
          <p:cNvPr id="6" name="AutoShape 5" descr="http://users.sch.gr/dimylonaki/exapostaseos_5h.jpg"/>
          <p:cNvSpPr>
            <a:spLocks noChangeAspect="1" noChangeArrowheads="1"/>
          </p:cNvSpPr>
          <p:nvPr/>
        </p:nvSpPr>
        <p:spPr bwMode="auto">
          <a:xfrm>
            <a:off x="457200" y="2343150"/>
            <a:ext cx="5715000" cy="35909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7" name="AutoShape 3" descr="http://users.sch.gr/dimylonaki/DeMy.JPG">
            <a:hlinkClick r:id="rId3"/>
          </p:cNvPr>
          <p:cNvSpPr>
            <a:spLocks noChangeAspect="1" noChangeArrowheads="1"/>
          </p:cNvSpPr>
          <p:nvPr/>
        </p:nvSpPr>
        <p:spPr bwMode="auto">
          <a:xfrm>
            <a:off x="457200" y="758825"/>
            <a:ext cx="1009650" cy="1009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6" name="Picture 2" descr="C:\Users\user\Desktop\αρχείο λήψης.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509120"/>
            <a:ext cx="2114550" cy="2162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5615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95536" y="58994"/>
            <a:ext cx="8229600" cy="6665735"/>
          </a:xfrm>
        </p:spPr>
        <p:txBody>
          <a:bodyPr/>
          <a:lstStyle/>
          <a:p>
            <a:pPr marL="0" indent="0" algn="just">
              <a:buNone/>
            </a:pPr>
            <a:r>
              <a:rPr lang="el-GR" b="1" i="1" dirty="0" smtClean="0">
                <a:solidFill>
                  <a:srgbClr val="C00000"/>
                </a:solidFill>
              </a:rPr>
              <a:t>10</a:t>
            </a:r>
            <a:r>
              <a:rPr lang="el-GR" b="1" i="1" baseline="30000" dirty="0" smtClean="0">
                <a:solidFill>
                  <a:srgbClr val="C00000"/>
                </a:solidFill>
              </a:rPr>
              <a:t>η</a:t>
            </a:r>
            <a:r>
              <a:rPr lang="el-GR" b="1" i="1" dirty="0" smtClean="0">
                <a:solidFill>
                  <a:srgbClr val="C00000"/>
                </a:solidFill>
              </a:rPr>
              <a:t>. Μήπως </a:t>
            </a:r>
            <a:r>
              <a:rPr lang="el-GR" b="1" i="1" dirty="0" err="1" smtClean="0">
                <a:solidFill>
                  <a:srgbClr val="C00000"/>
                </a:solidFill>
              </a:rPr>
              <a:t>παραέγινε</a:t>
            </a:r>
            <a:r>
              <a:rPr lang="el-GR" b="1" i="1" dirty="0" smtClean="0">
                <a:solidFill>
                  <a:srgbClr val="C00000"/>
                </a:solidFill>
              </a:rPr>
              <a:t> καθιστική η ζωή σου; Σήκω πάνω και γυμνάσου! </a:t>
            </a:r>
          </a:p>
          <a:p>
            <a:pPr marL="0" indent="0" algn="just">
              <a:buNone/>
            </a:pPr>
            <a:endParaRPr lang="el-GR" b="1" i="1" dirty="0">
              <a:solidFill>
                <a:srgbClr val="C00000"/>
              </a:solidFill>
            </a:endParaRPr>
          </a:p>
          <a:p>
            <a:pPr marL="0" indent="0" algn="just">
              <a:buNone/>
            </a:pPr>
            <a:r>
              <a:rPr lang="el-GR" sz="2800" b="1" dirty="0" smtClean="0">
                <a:solidFill>
                  <a:schemeClr val="tx2">
                    <a:lumMod val="75000"/>
                  </a:schemeClr>
                </a:solidFill>
              </a:rPr>
              <a:t>Μπορείς να κάνεις την άσκηση του βίντεο και παραπάνω από μία φορά. Στόχοι η εκγύμναση και η διασκέδαση</a:t>
            </a:r>
            <a:endParaRPr lang="el-GR" sz="2800" dirty="0" smtClean="0">
              <a:solidFill>
                <a:schemeClr val="tx2">
                  <a:lumMod val="75000"/>
                </a:schemeClr>
              </a:solidFill>
              <a:hlinkClick r:id="rId2"/>
            </a:endParaRPr>
          </a:p>
          <a:p>
            <a:endParaRPr lang="el-GR" dirty="0">
              <a:hlinkClick r:id="rId2"/>
            </a:endParaRPr>
          </a:p>
          <a:p>
            <a:endParaRPr lang="el-GR" dirty="0" smtClean="0">
              <a:hlinkClick r:id="rId2"/>
            </a:endParaRPr>
          </a:p>
          <a:p>
            <a:r>
              <a:rPr lang="en-US" dirty="0" smtClean="0">
                <a:hlinkClick r:id="rId2"/>
              </a:rPr>
              <a:t>https://www.youtube.com/watch?time_continue=10&amp;v=FP0wgVhUC9w&amp;feature=emb_logo</a:t>
            </a:r>
            <a:endParaRPr lang="el-GR" dirty="0"/>
          </a:p>
        </p:txBody>
      </p:sp>
    </p:spTree>
    <p:extLst>
      <p:ext uri="{BB962C8B-B14F-4D97-AF65-F5344CB8AC3E}">
        <p14:creationId xmlns:p14="http://schemas.microsoft.com/office/powerpoint/2010/main" val="2693005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16632"/>
            <a:ext cx="8229600" cy="1143000"/>
          </a:xfrm>
        </p:spPr>
        <p:txBody>
          <a:bodyPr>
            <a:normAutofit/>
          </a:bodyPr>
          <a:lstStyle/>
          <a:p>
            <a:r>
              <a:rPr lang="el-GR" sz="4000" b="1" i="1" dirty="0" smtClean="0">
                <a:solidFill>
                  <a:srgbClr val="C00000"/>
                </a:solidFill>
              </a:rPr>
              <a:t>Αποστολές</a:t>
            </a:r>
            <a:endParaRPr lang="el-GR" sz="4000" b="1" i="1" dirty="0">
              <a:solidFill>
                <a:srgbClr val="C00000"/>
              </a:solidFill>
            </a:endParaRPr>
          </a:p>
        </p:txBody>
      </p:sp>
      <p:sp>
        <p:nvSpPr>
          <p:cNvPr id="3" name="Θέση περιεχομένου 2"/>
          <p:cNvSpPr>
            <a:spLocks noGrp="1"/>
          </p:cNvSpPr>
          <p:nvPr>
            <p:ph idx="1"/>
          </p:nvPr>
        </p:nvSpPr>
        <p:spPr/>
        <p:txBody>
          <a:bodyPr>
            <a:normAutofit/>
          </a:bodyPr>
          <a:lstStyle/>
          <a:p>
            <a:pPr marL="0" indent="0" algn="just">
              <a:buNone/>
            </a:pPr>
            <a:r>
              <a:rPr lang="el-GR" b="1" dirty="0" smtClean="0">
                <a:solidFill>
                  <a:srgbClr val="C00000"/>
                </a:solidFill>
              </a:rPr>
              <a:t>1η.</a:t>
            </a:r>
            <a:r>
              <a:rPr lang="el-GR" b="1" dirty="0"/>
              <a:t> </a:t>
            </a:r>
            <a:r>
              <a:rPr lang="el-GR" b="1" dirty="0">
                <a:solidFill>
                  <a:schemeClr val="tx2">
                    <a:lumMod val="75000"/>
                  </a:schemeClr>
                </a:solidFill>
              </a:rPr>
              <a:t>Φτιάξε τη δική σου λίστα εχθρών. Εχθροί μας δεν είναι μόνο κάποιοι άνθρωποι, αλλά και όλα εκείνα που δε μας αρέσει να μας συμβαίνουν ή να κάνουμε. Γράψε τουλάχιστον 5-6 στο </a:t>
            </a:r>
            <a:r>
              <a:rPr lang="el-GR" b="1" dirty="0" smtClean="0">
                <a:solidFill>
                  <a:schemeClr val="tx2">
                    <a:lumMod val="75000"/>
                  </a:schemeClr>
                </a:solidFill>
              </a:rPr>
              <a:t>τετράδιο εργασιών της Γλώσσας. </a:t>
            </a:r>
          </a:p>
          <a:p>
            <a:pPr marL="0" indent="0" algn="just">
              <a:buNone/>
            </a:pPr>
            <a:endParaRPr lang="el-GR" b="1" dirty="0"/>
          </a:p>
          <a:p>
            <a:pPr marL="0" indent="0" algn="just">
              <a:buNone/>
            </a:pPr>
            <a:r>
              <a:rPr lang="el-GR" sz="2800" b="1" u="sng" dirty="0" smtClean="0"/>
              <a:t>Στόχος</a:t>
            </a:r>
            <a:r>
              <a:rPr lang="en-US" sz="2800" b="1" u="sng" dirty="0" smtClean="0"/>
              <a:t>:</a:t>
            </a:r>
            <a:r>
              <a:rPr lang="el-GR" sz="2800" b="1" u="sng" dirty="0" smtClean="0"/>
              <a:t> </a:t>
            </a:r>
            <a:r>
              <a:rPr lang="el-GR" sz="2800" b="1" dirty="0"/>
              <a:t>παραγωγή γραπτού λόγου - λίστα. </a:t>
            </a:r>
            <a:endParaRPr lang="el-GR" sz="2800" dirty="0"/>
          </a:p>
        </p:txBody>
      </p:sp>
    </p:spTree>
    <p:extLst>
      <p:ext uri="{BB962C8B-B14F-4D97-AF65-F5344CB8AC3E}">
        <p14:creationId xmlns:p14="http://schemas.microsoft.com/office/powerpoint/2010/main" val="41302744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764704"/>
            <a:ext cx="8229600" cy="5361459"/>
          </a:xfrm>
        </p:spPr>
        <p:txBody>
          <a:bodyPr/>
          <a:lstStyle/>
          <a:p>
            <a:pPr marL="0" indent="0" algn="ctr">
              <a:buNone/>
            </a:pPr>
            <a:r>
              <a:rPr lang="el-GR" b="1" i="1" dirty="0" smtClean="0">
                <a:solidFill>
                  <a:srgbClr val="C00000"/>
                </a:solidFill>
              </a:rPr>
              <a:t>Λίστα εχθρών </a:t>
            </a:r>
            <a:r>
              <a:rPr lang="el-GR" b="1" i="1" dirty="0" err="1" smtClean="0">
                <a:solidFill>
                  <a:srgbClr val="C00000"/>
                </a:solidFill>
              </a:rPr>
              <a:t>κας</a:t>
            </a:r>
            <a:r>
              <a:rPr lang="el-GR" b="1" i="1" dirty="0" smtClean="0">
                <a:solidFill>
                  <a:srgbClr val="C00000"/>
                </a:solidFill>
              </a:rPr>
              <a:t> Μαρίνας</a:t>
            </a:r>
          </a:p>
          <a:p>
            <a:pPr marL="0" indent="0" algn="ctr">
              <a:buNone/>
            </a:pPr>
            <a:endParaRPr lang="el-GR" sz="2800" b="1" i="1" dirty="0" smtClean="0">
              <a:solidFill>
                <a:srgbClr val="C00000"/>
              </a:solidFill>
            </a:endParaRPr>
          </a:p>
          <a:p>
            <a:pPr marL="514350" indent="-514350" algn="just">
              <a:buAutoNum type="arabicPeriod"/>
            </a:pPr>
            <a:r>
              <a:rPr lang="el-GR" sz="2800" dirty="0" smtClean="0"/>
              <a:t>Ο κορονοϊός, που με κρατάει μακριά από το σχολείο.</a:t>
            </a:r>
          </a:p>
          <a:p>
            <a:pPr marL="0" indent="0">
              <a:buNone/>
            </a:pPr>
            <a:endParaRPr lang="el-GR" dirty="0"/>
          </a:p>
          <a:p>
            <a:pPr marL="0" indent="0">
              <a:buNone/>
            </a:pPr>
            <a:r>
              <a:rPr lang="el-GR" sz="2800" dirty="0" smtClean="0"/>
              <a:t>2. Τα ασιδέρωτα ρούχα, που δεν τελειώνουν ποτέ.</a:t>
            </a:r>
          </a:p>
          <a:p>
            <a:pPr marL="0" indent="0">
              <a:buNone/>
            </a:pPr>
            <a:endParaRPr lang="el-GR" sz="2800" dirty="0"/>
          </a:p>
          <a:p>
            <a:pPr marL="0" indent="0">
              <a:buNone/>
            </a:pPr>
            <a:endParaRPr lang="el-GR" sz="2800" dirty="0" smtClean="0"/>
          </a:p>
        </p:txBody>
      </p:sp>
    </p:spTree>
    <p:extLst>
      <p:ext uri="{BB962C8B-B14F-4D97-AF65-F5344CB8AC3E}">
        <p14:creationId xmlns:p14="http://schemas.microsoft.com/office/powerpoint/2010/main" val="1040028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332656"/>
            <a:ext cx="8229600" cy="4525963"/>
          </a:xfrm>
        </p:spPr>
        <p:txBody>
          <a:bodyPr>
            <a:noAutofit/>
          </a:bodyPr>
          <a:lstStyle/>
          <a:p>
            <a:pPr marL="0" indent="0" algn="just">
              <a:buNone/>
            </a:pPr>
            <a:r>
              <a:rPr lang="el-GR" b="1" dirty="0" smtClean="0">
                <a:solidFill>
                  <a:srgbClr val="C00000"/>
                </a:solidFill>
              </a:rPr>
              <a:t>2η.</a:t>
            </a:r>
            <a:r>
              <a:rPr lang="el-GR" b="1" dirty="0">
                <a:solidFill>
                  <a:srgbClr val="C00000"/>
                </a:solidFill>
              </a:rPr>
              <a:t> </a:t>
            </a:r>
            <a:r>
              <a:rPr lang="el-GR" b="1" dirty="0">
                <a:solidFill>
                  <a:schemeClr val="tx2">
                    <a:lumMod val="75000"/>
                  </a:schemeClr>
                </a:solidFill>
              </a:rPr>
              <a:t>Τι υλικά θα έβαζες εσύ αν έφτιαχνες μία </a:t>
            </a:r>
            <a:r>
              <a:rPr lang="el-GR" b="1" dirty="0" err="1">
                <a:solidFill>
                  <a:schemeClr val="tx2">
                    <a:lumMod val="75000"/>
                  </a:schemeClr>
                </a:solidFill>
              </a:rPr>
              <a:t>εχθρόπιτα</a:t>
            </a:r>
            <a:r>
              <a:rPr lang="el-GR" b="1" dirty="0">
                <a:solidFill>
                  <a:schemeClr val="tx2">
                    <a:lumMod val="75000"/>
                  </a:schemeClr>
                </a:solidFill>
              </a:rPr>
              <a:t>; Γράψε τη συνταγή της </a:t>
            </a:r>
            <a:r>
              <a:rPr lang="el-GR" b="1" dirty="0" err="1">
                <a:solidFill>
                  <a:schemeClr val="tx2">
                    <a:lumMod val="75000"/>
                  </a:schemeClr>
                </a:solidFill>
              </a:rPr>
              <a:t>εχθρόπιτας</a:t>
            </a:r>
            <a:r>
              <a:rPr lang="en-GB" b="1" dirty="0">
                <a:solidFill>
                  <a:schemeClr val="tx2">
                    <a:lumMod val="75000"/>
                  </a:schemeClr>
                </a:solidFill>
              </a:rPr>
              <a:t> </a:t>
            </a:r>
            <a:r>
              <a:rPr lang="el-GR" b="1" dirty="0">
                <a:solidFill>
                  <a:schemeClr val="tx2">
                    <a:lumMod val="75000"/>
                  </a:schemeClr>
                </a:solidFill>
              </a:rPr>
              <a:t>στο </a:t>
            </a:r>
            <a:r>
              <a:rPr lang="el-GR" b="1" dirty="0" smtClean="0">
                <a:solidFill>
                  <a:schemeClr val="tx2">
                    <a:lumMod val="75000"/>
                  </a:schemeClr>
                </a:solidFill>
              </a:rPr>
              <a:t>τετράδιό σου. </a:t>
            </a:r>
            <a:r>
              <a:rPr lang="el-GR" b="1" dirty="0">
                <a:solidFill>
                  <a:schemeClr val="tx2">
                    <a:lumMod val="75000"/>
                  </a:schemeClr>
                </a:solidFill>
              </a:rPr>
              <a:t>Συνόδεψε το γραπτό σου με εικόνα. </a:t>
            </a:r>
            <a:endParaRPr lang="el-GR" b="1" dirty="0" smtClean="0">
              <a:solidFill>
                <a:schemeClr val="tx2">
                  <a:lumMod val="75000"/>
                </a:schemeClr>
              </a:solidFill>
            </a:endParaRPr>
          </a:p>
          <a:p>
            <a:pPr marL="0" indent="0" algn="just">
              <a:buNone/>
            </a:pPr>
            <a:endParaRPr lang="en-US" b="1" dirty="0" smtClean="0"/>
          </a:p>
          <a:p>
            <a:pPr marL="0" indent="0" algn="just">
              <a:buNone/>
            </a:pPr>
            <a:r>
              <a:rPr lang="el-GR" b="1" dirty="0" smtClean="0">
                <a:solidFill>
                  <a:schemeClr val="tx2">
                    <a:lumMod val="75000"/>
                  </a:schemeClr>
                </a:solidFill>
              </a:rPr>
              <a:t>Όπως σε όλες τις συνταγές, γράφουμε πρώτα όλα τα υλικά που θα χρειαστούμε και έπειτα την εκτέλεση της συνταγής, βάζοντας σε χρονική σειρά τα βήματα που ακολουθούμε.</a:t>
            </a:r>
          </a:p>
          <a:p>
            <a:pPr marL="0" indent="0" algn="just">
              <a:buNone/>
            </a:pPr>
            <a:endParaRPr lang="el-GR" b="1" dirty="0">
              <a:solidFill>
                <a:schemeClr val="tx2">
                  <a:lumMod val="75000"/>
                </a:schemeClr>
              </a:solidFill>
            </a:endParaRPr>
          </a:p>
          <a:p>
            <a:pPr marL="0" indent="0" algn="just">
              <a:buNone/>
            </a:pPr>
            <a:r>
              <a:rPr lang="el-GR" sz="2800" b="1" u="sng" dirty="0" smtClean="0"/>
              <a:t>Στόχος</a:t>
            </a:r>
            <a:r>
              <a:rPr lang="en-US" sz="2800" b="1" u="sng" dirty="0" smtClean="0"/>
              <a:t>: </a:t>
            </a:r>
            <a:r>
              <a:rPr lang="el-GR" sz="2800" b="1" dirty="0" smtClean="0"/>
              <a:t>παραγωγή γραπτού λόγου</a:t>
            </a:r>
            <a:endParaRPr lang="en-US" sz="2800" b="1" dirty="0"/>
          </a:p>
          <a:p>
            <a:pPr marL="0" indent="0" algn="just">
              <a:buNone/>
            </a:pPr>
            <a:endParaRPr lang="en-US" b="1" dirty="0" smtClean="0"/>
          </a:p>
          <a:p>
            <a:pPr marL="0" indent="0" algn="just">
              <a:buNone/>
            </a:pPr>
            <a:endParaRPr lang="en-US" b="1" dirty="0" smtClean="0"/>
          </a:p>
          <a:p>
            <a:pPr marL="0" indent="0" algn="just">
              <a:buNone/>
            </a:pPr>
            <a:endParaRPr lang="el-GR" b="1" dirty="0"/>
          </a:p>
          <a:p>
            <a:pPr marL="0" indent="0" algn="just">
              <a:buNone/>
            </a:pPr>
            <a:r>
              <a:rPr lang="el-GR" b="1" u="sng" dirty="0" smtClean="0"/>
              <a:t>Στόχος</a:t>
            </a:r>
            <a:r>
              <a:rPr lang="en-US" b="1" u="sng" dirty="0" smtClean="0"/>
              <a:t>: </a:t>
            </a:r>
            <a:r>
              <a:rPr lang="el-GR" b="1" u="sng" dirty="0" smtClean="0"/>
              <a:t> </a:t>
            </a:r>
            <a:r>
              <a:rPr lang="el-GR" b="1" dirty="0"/>
              <a:t>παραγωγή γραπτού λόγου - συνταγή.</a:t>
            </a:r>
            <a:endParaRPr lang="el-GR" dirty="0"/>
          </a:p>
        </p:txBody>
      </p:sp>
    </p:spTree>
    <p:extLst>
      <p:ext uri="{BB962C8B-B14F-4D97-AF65-F5344CB8AC3E}">
        <p14:creationId xmlns:p14="http://schemas.microsoft.com/office/powerpoint/2010/main" val="4053492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i="1" dirty="0" smtClean="0">
                <a:solidFill>
                  <a:srgbClr val="C00000"/>
                </a:solidFill>
              </a:rPr>
              <a:t>Η Συνταγή της </a:t>
            </a:r>
            <a:r>
              <a:rPr lang="el-GR" b="1" i="1" dirty="0" err="1" smtClean="0">
                <a:solidFill>
                  <a:srgbClr val="C00000"/>
                </a:solidFill>
              </a:rPr>
              <a:t>Εχθρόπιτας</a:t>
            </a:r>
            <a:endParaRPr lang="el-GR" b="1" i="1" dirty="0">
              <a:solidFill>
                <a:srgbClr val="C00000"/>
              </a:solidFill>
            </a:endParaRPr>
          </a:p>
        </p:txBody>
      </p:sp>
      <p:sp>
        <p:nvSpPr>
          <p:cNvPr id="3" name="Θέση περιεχομένου 2"/>
          <p:cNvSpPr>
            <a:spLocks noGrp="1"/>
          </p:cNvSpPr>
          <p:nvPr>
            <p:ph idx="1"/>
          </p:nvPr>
        </p:nvSpPr>
        <p:spPr/>
        <p:txBody>
          <a:bodyPr/>
          <a:lstStyle/>
          <a:p>
            <a:pPr marL="0" indent="0">
              <a:buNone/>
            </a:pPr>
            <a:r>
              <a:rPr lang="el-GR" b="1" dirty="0" smtClean="0">
                <a:solidFill>
                  <a:schemeClr val="tx2">
                    <a:lumMod val="75000"/>
                  </a:schemeClr>
                </a:solidFill>
              </a:rPr>
              <a:t>Υλικά</a:t>
            </a:r>
            <a:r>
              <a:rPr lang="en-US" b="1" dirty="0" smtClean="0">
                <a:solidFill>
                  <a:schemeClr val="tx2">
                    <a:lumMod val="75000"/>
                  </a:schemeClr>
                </a:solidFill>
              </a:rPr>
              <a:t>:</a:t>
            </a:r>
          </a:p>
          <a:p>
            <a:pPr marL="0" indent="0">
              <a:buNone/>
            </a:pPr>
            <a:endParaRPr lang="en-US" b="1" dirty="0">
              <a:solidFill>
                <a:schemeClr val="tx2">
                  <a:lumMod val="75000"/>
                </a:schemeClr>
              </a:solidFill>
            </a:endParaRPr>
          </a:p>
          <a:p>
            <a:pPr marL="0" indent="0">
              <a:buNone/>
            </a:pPr>
            <a:r>
              <a:rPr lang="el-GR" b="1" dirty="0" smtClean="0">
                <a:solidFill>
                  <a:schemeClr val="tx2">
                    <a:lumMod val="75000"/>
                  </a:schemeClr>
                </a:solidFill>
              </a:rPr>
              <a:t>Εκτέλεση</a:t>
            </a:r>
            <a:r>
              <a:rPr lang="en-US" b="1" dirty="0" smtClean="0">
                <a:solidFill>
                  <a:schemeClr val="tx2">
                    <a:lumMod val="75000"/>
                  </a:schemeClr>
                </a:solidFill>
              </a:rPr>
              <a:t>:</a:t>
            </a:r>
          </a:p>
          <a:p>
            <a:pPr marL="0" indent="0">
              <a:buNone/>
            </a:pPr>
            <a:endParaRPr lang="el-GR" dirty="0" smtClean="0"/>
          </a:p>
          <a:p>
            <a:pPr marL="0" indent="0">
              <a:buNone/>
            </a:pPr>
            <a:r>
              <a:rPr lang="el-GR" dirty="0" smtClean="0"/>
              <a:t>    Βάλτε…, ρίξτε…, ανακατέψτε… , ψήστε…</a:t>
            </a:r>
          </a:p>
        </p:txBody>
      </p:sp>
    </p:spTree>
    <p:extLst>
      <p:ext uri="{BB962C8B-B14F-4D97-AF65-F5344CB8AC3E}">
        <p14:creationId xmlns:p14="http://schemas.microsoft.com/office/powerpoint/2010/main" val="3860159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620688"/>
            <a:ext cx="8229600" cy="5760640"/>
          </a:xfrm>
        </p:spPr>
        <p:txBody>
          <a:bodyPr>
            <a:normAutofit fontScale="85000" lnSpcReduction="10000"/>
          </a:bodyPr>
          <a:lstStyle/>
          <a:p>
            <a:pPr marL="0" indent="0" algn="ctr">
              <a:buNone/>
            </a:pPr>
            <a:r>
              <a:rPr lang="el-GR" sz="3800" b="1" i="1" dirty="0" smtClean="0">
                <a:solidFill>
                  <a:srgbClr val="C00000"/>
                </a:solidFill>
              </a:rPr>
              <a:t>3</a:t>
            </a:r>
            <a:r>
              <a:rPr lang="el-GR" sz="3800" b="1" i="1" baseline="30000" dirty="0" smtClean="0">
                <a:solidFill>
                  <a:srgbClr val="C00000"/>
                </a:solidFill>
              </a:rPr>
              <a:t>η</a:t>
            </a:r>
            <a:r>
              <a:rPr lang="el-GR" sz="3800" b="1" i="1" dirty="0" smtClean="0">
                <a:solidFill>
                  <a:srgbClr val="C00000"/>
                </a:solidFill>
              </a:rPr>
              <a:t>. </a:t>
            </a:r>
            <a:r>
              <a:rPr lang="el-GR" sz="3800" b="1" i="1" dirty="0" err="1" smtClean="0">
                <a:solidFill>
                  <a:srgbClr val="C00000"/>
                </a:solidFill>
              </a:rPr>
              <a:t>Εχθρόπιτα</a:t>
            </a:r>
            <a:r>
              <a:rPr lang="el-GR" sz="3800" b="1" i="1" dirty="0">
                <a:solidFill>
                  <a:srgbClr val="C00000"/>
                </a:solidFill>
              </a:rPr>
              <a:t>: είναι μια σύνθετη λέξη. </a:t>
            </a:r>
            <a:endParaRPr lang="el-GR" sz="3800" b="1" i="1" dirty="0" smtClean="0">
              <a:solidFill>
                <a:srgbClr val="C00000"/>
              </a:solidFill>
            </a:endParaRPr>
          </a:p>
          <a:p>
            <a:pPr marL="0" indent="0" algn="just">
              <a:buNone/>
            </a:pPr>
            <a:endParaRPr lang="el-GR" b="1" dirty="0" smtClean="0"/>
          </a:p>
          <a:p>
            <a:pPr marL="0" indent="0" algn="just">
              <a:buNone/>
            </a:pPr>
            <a:r>
              <a:rPr lang="el-GR" b="1" dirty="0" smtClean="0">
                <a:solidFill>
                  <a:schemeClr val="tx2">
                    <a:lumMod val="75000"/>
                  </a:schemeClr>
                </a:solidFill>
              </a:rPr>
              <a:t>Ποιο </a:t>
            </a:r>
            <a:r>
              <a:rPr lang="el-GR" b="1" dirty="0">
                <a:solidFill>
                  <a:schemeClr val="tx2">
                    <a:lumMod val="75000"/>
                  </a:schemeClr>
                </a:solidFill>
              </a:rPr>
              <a:t>είναι το πρώτο συνθετικό και ποιο το δεύτερο; Φτιάξε μια λίστα με όσες περισσότερες σύνθετες λέξεις μπορείς να σκεφτείς και να </a:t>
            </a:r>
            <a:r>
              <a:rPr lang="el-GR" b="1" dirty="0" smtClean="0">
                <a:solidFill>
                  <a:schemeClr val="tx2">
                    <a:lumMod val="75000"/>
                  </a:schemeClr>
                </a:solidFill>
              </a:rPr>
              <a:t>βρεις</a:t>
            </a:r>
            <a:r>
              <a:rPr lang="en-US" b="1" dirty="0" smtClean="0">
                <a:solidFill>
                  <a:schemeClr val="tx2">
                    <a:lumMod val="75000"/>
                  </a:schemeClr>
                </a:solidFill>
              </a:rPr>
              <a:t>:</a:t>
            </a:r>
            <a:endParaRPr lang="el-GR" b="1" dirty="0" smtClean="0">
              <a:solidFill>
                <a:schemeClr val="tx2">
                  <a:lumMod val="75000"/>
                </a:schemeClr>
              </a:solidFill>
            </a:endParaRPr>
          </a:p>
          <a:p>
            <a:pPr marL="0" indent="0" algn="just">
              <a:buNone/>
            </a:pPr>
            <a:endParaRPr lang="en-US" b="1" dirty="0" smtClean="0">
              <a:solidFill>
                <a:schemeClr val="tx2">
                  <a:lumMod val="75000"/>
                </a:schemeClr>
              </a:solidFill>
            </a:endParaRPr>
          </a:p>
          <a:p>
            <a:pPr algn="just">
              <a:buFont typeface="Wingdings" pitchFamily="2" charset="2"/>
              <a:buChar char="ü"/>
            </a:pPr>
            <a:r>
              <a:rPr lang="el-GR" b="1" dirty="0" smtClean="0">
                <a:solidFill>
                  <a:schemeClr val="tx2">
                    <a:lumMod val="75000"/>
                  </a:schemeClr>
                </a:solidFill>
              </a:rPr>
              <a:t>που </a:t>
            </a:r>
            <a:r>
              <a:rPr lang="el-GR" b="1" dirty="0">
                <a:solidFill>
                  <a:schemeClr val="tx2">
                    <a:lumMod val="75000"/>
                  </a:schemeClr>
                </a:solidFill>
              </a:rPr>
              <a:t>το ένα συνθετικό τους είναι η λέξη "πίτα". </a:t>
            </a:r>
            <a:endParaRPr lang="el-GR" b="1" dirty="0" smtClean="0">
              <a:solidFill>
                <a:schemeClr val="tx2">
                  <a:lumMod val="75000"/>
                </a:schemeClr>
              </a:solidFill>
            </a:endParaRPr>
          </a:p>
          <a:p>
            <a:pPr marL="0" indent="0" algn="just">
              <a:buNone/>
            </a:pPr>
            <a:endParaRPr lang="en-US" b="1" dirty="0" smtClean="0">
              <a:solidFill>
                <a:schemeClr val="tx2">
                  <a:lumMod val="75000"/>
                </a:schemeClr>
              </a:solidFill>
            </a:endParaRPr>
          </a:p>
          <a:p>
            <a:pPr algn="just">
              <a:buFont typeface="Wingdings" pitchFamily="2" charset="2"/>
              <a:buChar char="ü"/>
            </a:pPr>
            <a:r>
              <a:rPr lang="el-GR" b="1" dirty="0" smtClean="0">
                <a:solidFill>
                  <a:schemeClr val="tx2">
                    <a:lumMod val="75000"/>
                  </a:schemeClr>
                </a:solidFill>
              </a:rPr>
              <a:t>που το ένα συνθετικό τους είναι η λέξη </a:t>
            </a:r>
            <a:r>
              <a:rPr lang="el-GR" b="1" dirty="0" err="1" smtClean="0">
                <a:solidFill>
                  <a:schemeClr val="tx2">
                    <a:lumMod val="75000"/>
                  </a:schemeClr>
                </a:solidFill>
              </a:rPr>
              <a:t>΄΄εχθρός΄΄</a:t>
            </a:r>
            <a:r>
              <a:rPr lang="el-GR" b="1" dirty="0" smtClean="0">
                <a:solidFill>
                  <a:schemeClr val="tx2">
                    <a:lumMod val="75000"/>
                  </a:schemeClr>
                </a:solidFill>
              </a:rPr>
              <a:t>.</a:t>
            </a:r>
            <a:endParaRPr lang="en-US" b="1" dirty="0" smtClean="0">
              <a:solidFill>
                <a:schemeClr val="tx2">
                  <a:lumMod val="75000"/>
                </a:schemeClr>
              </a:solidFill>
            </a:endParaRPr>
          </a:p>
          <a:p>
            <a:pPr algn="just">
              <a:buFont typeface="Wingdings" pitchFamily="2" charset="2"/>
              <a:buChar char="ü"/>
            </a:pPr>
            <a:endParaRPr lang="en-US" b="1" dirty="0"/>
          </a:p>
          <a:p>
            <a:pPr algn="just">
              <a:buFont typeface="Wingdings" pitchFamily="2" charset="2"/>
              <a:buChar char="ü"/>
            </a:pPr>
            <a:endParaRPr lang="en-US" b="1" dirty="0" smtClean="0"/>
          </a:p>
          <a:p>
            <a:pPr marL="0" indent="0" algn="just">
              <a:buNone/>
            </a:pPr>
            <a:r>
              <a:rPr lang="el-GR" b="1" u="sng" dirty="0" smtClean="0"/>
              <a:t>Στόχος</a:t>
            </a:r>
            <a:r>
              <a:rPr lang="en-US" b="1" u="sng" dirty="0" smtClean="0"/>
              <a:t>:</a:t>
            </a:r>
            <a:r>
              <a:rPr lang="el-GR" b="1" dirty="0" smtClean="0"/>
              <a:t> οι σύνθετες </a:t>
            </a:r>
            <a:r>
              <a:rPr lang="el-GR" b="1" dirty="0"/>
              <a:t>λέξεις και η ορθογραφία τους. </a:t>
            </a:r>
            <a:endParaRPr lang="el-GR" dirty="0"/>
          </a:p>
        </p:txBody>
      </p:sp>
    </p:spTree>
    <p:extLst>
      <p:ext uri="{BB962C8B-B14F-4D97-AF65-F5344CB8AC3E}">
        <p14:creationId xmlns:p14="http://schemas.microsoft.com/office/powerpoint/2010/main" val="8325274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200" b="1" i="1" dirty="0">
                <a:solidFill>
                  <a:srgbClr val="C00000"/>
                </a:solidFill>
              </a:rPr>
              <a:t>4</a:t>
            </a:r>
            <a:r>
              <a:rPr lang="el-GR" sz="3200" b="1" i="1" baseline="30000" dirty="0" smtClean="0">
                <a:solidFill>
                  <a:srgbClr val="C00000"/>
                </a:solidFill>
              </a:rPr>
              <a:t>η</a:t>
            </a:r>
            <a:r>
              <a:rPr lang="el-GR" sz="3200" b="1" i="1" dirty="0" smtClean="0">
                <a:solidFill>
                  <a:srgbClr val="C00000"/>
                </a:solidFill>
              </a:rPr>
              <a:t>. Διόρθωσε τα λάθη όπου υπάρχουν</a:t>
            </a:r>
            <a:endParaRPr lang="el-GR" sz="3200" b="1" i="1" dirty="0">
              <a:solidFill>
                <a:srgbClr val="C00000"/>
              </a:solidFill>
            </a:endParaRPr>
          </a:p>
        </p:txBody>
      </p:sp>
      <p:sp>
        <p:nvSpPr>
          <p:cNvPr id="3" name="Θέση περιεχομένου 2"/>
          <p:cNvSpPr>
            <a:spLocks noGrp="1"/>
          </p:cNvSpPr>
          <p:nvPr>
            <p:ph idx="1"/>
          </p:nvPr>
        </p:nvSpPr>
        <p:spPr/>
        <p:txBody>
          <a:bodyPr/>
          <a:lstStyle/>
          <a:p>
            <a:pPr marL="0" indent="0">
              <a:buNone/>
            </a:pPr>
            <a:endParaRPr lang="el-GR" dirty="0" smtClean="0"/>
          </a:p>
          <a:p>
            <a:pPr marL="0" indent="0">
              <a:buNone/>
            </a:pPr>
            <a:endParaRPr lang="el-GR" dirty="0"/>
          </a:p>
        </p:txBody>
      </p:sp>
      <p:pic>
        <p:nvPicPr>
          <p:cNvPr id="3074" name="Picture 2" descr="https://image.slidesharecdn.com/random-161119164633/95/-22-1024.jpg?cb=14795749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268759"/>
            <a:ext cx="8812959" cy="5569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8450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mage.slidesharecdn.com/random-161119164633/95/-30-1024.jpg?cb=14795749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14781" cy="6453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586008"/>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1187</TotalTime>
  <Words>516</Words>
  <Application>Microsoft Office PowerPoint</Application>
  <PresentationFormat>Προβολή στην οθόνη (4:3)</PresentationFormat>
  <Paragraphs>89</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Τηλεδιάσκεψη με 10 αποστολές</vt:lpstr>
      <vt:lpstr>2 Απριλίου: Παγκόσμια Ημέρα παιδικού βιβλίου</vt:lpstr>
      <vt:lpstr>Αποστολές</vt:lpstr>
      <vt:lpstr>Παρουσίαση του PowerPoint</vt:lpstr>
      <vt:lpstr>Παρουσίαση του PowerPoint</vt:lpstr>
      <vt:lpstr>Η Συνταγή της Εχθρόπιτας</vt:lpstr>
      <vt:lpstr>Παρουσίαση του PowerPoint</vt:lpstr>
      <vt:lpstr>4η. Διόρθωσε τα λάθη όπου υπάρχουν</vt:lpstr>
      <vt:lpstr>Παρουσίαση του PowerPoint</vt:lpstr>
      <vt:lpstr>5η. Μετατροπή δεκαδικών σε κλάσματα και αντίστροφα</vt:lpstr>
      <vt:lpstr>Παρουσίαση του PowerPoint</vt:lpstr>
      <vt:lpstr>Παρουσίαση του PowerPoint</vt:lpstr>
      <vt:lpstr>Παρουσίαση του PowerPoint</vt:lpstr>
      <vt:lpstr>Παρουσίαση του PowerPoint</vt:lpstr>
      <vt:lpstr>6η. Εξάσκηση στη διαίρεση</vt:lpstr>
      <vt:lpstr>7η. Οι ρόλοι, οι υποχρεώσεις και τα δικαιώματά μας μέσα στην οικογένεια</vt:lpstr>
      <vt:lpstr>Παρουσίαση του PowerPoint</vt:lpstr>
      <vt:lpstr>Δείτε στο παρακάτω βίντεο διάφορα κόλπα με μπούμεραγκ. </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18</cp:revision>
  <dcterms:created xsi:type="dcterms:W3CDTF">2020-04-04T13:25:43Z</dcterms:created>
  <dcterms:modified xsi:type="dcterms:W3CDTF">2020-04-05T09:13:50Z</dcterms:modified>
</cp:coreProperties>
</file>