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256" r:id="rId3"/>
    <p:sldId id="257" r:id="rId4"/>
    <p:sldId id="258" r:id="rId5"/>
    <p:sldId id="265" r:id="rId6"/>
    <p:sldId id="285" r:id="rId7"/>
    <p:sldId id="286" r:id="rId8"/>
    <p:sldId id="259" r:id="rId9"/>
    <p:sldId id="261" r:id="rId10"/>
    <p:sldId id="263" r:id="rId11"/>
    <p:sldId id="275" r:id="rId12"/>
    <p:sldId id="276" r:id="rId13"/>
    <p:sldId id="277" r:id="rId14"/>
    <p:sldId id="269" r:id="rId15"/>
    <p:sldId id="271" r:id="rId16"/>
    <p:sldId id="278" r:id="rId17"/>
    <p:sldId id="279" r:id="rId18"/>
    <p:sldId id="280" r:id="rId19"/>
    <p:sldId id="281" r:id="rId20"/>
    <p:sldId id="282" r:id="rId21"/>
    <p:sldId id="270" r:id="rId22"/>
    <p:sldId id="283" r:id="rId23"/>
    <p:sldId id="284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7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94641" autoAdjust="0"/>
  </p:normalViewPr>
  <p:slideViewPr>
    <p:cSldViewPr snapToGrid="0">
      <p:cViewPr>
        <p:scale>
          <a:sx n="73" d="100"/>
          <a:sy n="73" d="100"/>
        </p:scale>
        <p:origin x="-123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E5DEC-208E-4F1B-9E5B-1814BEC09653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876CF-27DD-4CDF-96EA-263FE6FCF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91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76CF-27DD-4CDF-96EA-263FE6FCFA6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867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513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88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05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4540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0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7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7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46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3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83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5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35939008-6E2B-4EF0-AE46-7EEC1FA157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004"/>
            <a:ext cx="9144000" cy="772682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xmlns="" id="{A81436AD-A0E9-4E3C-93B1-C47D927C5E46}"/>
              </a:ext>
            </a:extLst>
          </p:cNvPr>
          <p:cNvSpPr/>
          <p:nvPr userDrawn="1"/>
        </p:nvSpPr>
        <p:spPr>
          <a:xfrm>
            <a:off x="8163612" y="6023728"/>
            <a:ext cx="226244" cy="3651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6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06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55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35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9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81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64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17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7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0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5297806" cy="2139314"/>
          </a:xfrm>
        </p:spPr>
        <p:txBody>
          <a:bodyPr>
            <a:normAutofit/>
          </a:bodyPr>
          <a:lstStyle/>
          <a:p>
            <a:r>
              <a:rPr lang="el-G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ΑΣΦΑΛΕΙΑ ΣΤΟ ΔΙΑΔΙΚΤΥΟ</a:t>
            </a:r>
            <a:br>
              <a:rPr lang="el-G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100" b="1" dirty="0"/>
              <a:t>ΓΙΑ ΠΑΙΔΙΑ ΔΗΜΟΤΙΚΟΥ (9-12χρ)</a:t>
            </a:r>
            <a:endParaRPr lang="en-GB" sz="31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314072"/>
            <a:ext cx="5903595" cy="1056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865" y="5158084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7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606290" y="4599148"/>
            <a:ext cx="4088130" cy="119634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Πως θα δημιουργήσω έναν «ισχυρό» κωδικό πρόσβασης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" y="1831183"/>
            <a:ext cx="8602980" cy="2115977"/>
          </a:xfrm>
        </p:spPr>
        <p:txBody>
          <a:bodyPr>
            <a:normAutofit/>
          </a:bodyPr>
          <a:lstStyle/>
          <a:p>
            <a:r>
              <a:rPr lang="el-GR" dirty="0"/>
              <a:t>Αποφεύγω το προφανές (</a:t>
            </a:r>
            <a:r>
              <a:rPr lang="el-GR" dirty="0" err="1"/>
              <a:t>ημ.γέννησης</a:t>
            </a:r>
            <a:r>
              <a:rPr lang="el-GR" dirty="0"/>
              <a:t>, όνομα </a:t>
            </a:r>
            <a:r>
              <a:rPr lang="el-GR" dirty="0" err="1"/>
              <a:t>κ.α</a:t>
            </a:r>
            <a:r>
              <a:rPr lang="el-GR" dirty="0"/>
              <a:t>)</a:t>
            </a:r>
          </a:p>
          <a:p>
            <a:r>
              <a:rPr lang="el-GR" dirty="0"/>
              <a:t>Χρησιμοποιώ περισσότερους από 8 χαρακτήρες </a:t>
            </a:r>
          </a:p>
          <a:p>
            <a:r>
              <a:rPr lang="el-GR" dirty="0"/>
              <a:t>Χρησιμοποιώ γράμματα μαζί με αριθμούς και σύμβολα</a:t>
            </a:r>
          </a:p>
          <a:p>
            <a:r>
              <a:rPr lang="el-GR" dirty="0"/>
              <a:t>Δε χρησιμοποιώ λέξεις που υπάρχουν στο λεξικό </a:t>
            </a:r>
          </a:p>
          <a:p>
            <a:pPr marL="0" indent="0">
              <a:buNone/>
            </a:pPr>
            <a:endParaRPr 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4360" y="3395041"/>
            <a:ext cx="4602480" cy="32562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0" y="4735653"/>
            <a:ext cx="3931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ΘΥΜΑΜΑΙ ΠΑΝΤΑ:</a:t>
            </a:r>
          </a:p>
          <a:p>
            <a:r>
              <a:rPr lang="el-G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Δεν εμπιστεύομαι σε κανέναν τον κωδικό ασφαλείας που χρησιμοποιώ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3922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1145"/>
            <a:ext cx="9452610" cy="1193484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/>
            </a:r>
            <a:br>
              <a:rPr lang="el-GR" dirty="0"/>
            </a:br>
            <a:r>
              <a:rPr lang="el-GR" dirty="0"/>
              <a:t>Πως θα καταλάβω εάν δαπανώ</a:t>
            </a:r>
            <a:br>
              <a:rPr lang="el-GR" dirty="0"/>
            </a:br>
            <a:r>
              <a:rPr lang="el-GR" dirty="0"/>
              <a:t>υπερβολικά πολλές ώρες στο διαδίκτυο;</a:t>
            </a:r>
            <a:br>
              <a:rPr lang="el-G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/>
              <a:t>Θέλεις να περνάς συνεχώς όλο και περισσότερο χρόνο στο διαδίκτυο; Όταν δεν είσαι συνδεδεμένος σκέφτεσαι διαρκώς τις διαδικτυακές σου δραστηριότητες;</a:t>
            </a:r>
            <a:endParaRPr lang="en-US" sz="2000" dirty="0"/>
          </a:p>
          <a:p>
            <a:r>
              <a:rPr lang="el-GR" sz="2000" dirty="0"/>
              <a:t>Δεν περνάς χρόνο με την οικογένεια ή/και τους φίλους σου ή παραμελείς τις δραστηριότητές σου εξαιτίας του διαδικτύου;</a:t>
            </a:r>
          </a:p>
          <a:p>
            <a:r>
              <a:rPr lang="el-GR" sz="2000" dirty="0"/>
              <a:t>Νιώθεις κενό, ανησυχία, άσχημη διάθεση ή και επιθετικότητα όταν δεν είσαι συνδεδεμένος ή όταν οι γονείς σου προσπαθούν να σου περιορίσουν τη χρήση του διαδικτύου;</a:t>
            </a:r>
          </a:p>
          <a:p>
            <a:r>
              <a:rPr lang="el-GR" sz="2000" dirty="0"/>
              <a:t>Ο χρόνος ενασχόλησής σου με το διαδίκτυο</a:t>
            </a:r>
            <a:endParaRPr lang="en-US" sz="2000" dirty="0"/>
          </a:p>
          <a:p>
            <a:pPr marL="0" indent="0">
              <a:buNone/>
            </a:pPr>
            <a:r>
              <a:rPr lang="el-GR" sz="2000" dirty="0"/>
              <a:t> αποτελεί σημείο τριβής με την οικογένειά σου;</a:t>
            </a:r>
          </a:p>
          <a:p>
            <a:endParaRPr lang="el-GR" sz="2000" dirty="0"/>
          </a:p>
          <a:p>
            <a:endParaRPr lang="el-GR" sz="200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140" y="4199528"/>
            <a:ext cx="2388870" cy="1991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0275">
            <a:off x="54564" y="644500"/>
            <a:ext cx="1690761" cy="131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010" y="550545"/>
            <a:ext cx="5935980" cy="1252539"/>
          </a:xfrm>
        </p:spPr>
        <p:txBody>
          <a:bodyPr>
            <a:normAutofit fontScale="90000"/>
          </a:bodyPr>
          <a:lstStyle/>
          <a:p>
            <a:r>
              <a:rPr lang="el-GR" dirty="0"/>
              <a:t>Τι μπορώ να κάνω για να βοηθήσω τον εαυτό μου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58340"/>
            <a:ext cx="6096000" cy="4046220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Ενίσχυσε τις ικανότητες στις διαπροσωπικές σου σχέσεις και επέκτεινε το δίκτυο των φίλων σου.</a:t>
            </a:r>
          </a:p>
          <a:p>
            <a:r>
              <a:rPr lang="el-GR" dirty="0"/>
              <a:t>Βρες υγιείς δραστηριότητες που σου αρέσουν στην </a:t>
            </a:r>
            <a:r>
              <a:rPr lang="el-GR" dirty="0" err="1"/>
              <a:t>πραγµατική</a:t>
            </a:r>
            <a:r>
              <a:rPr lang="el-GR" dirty="0"/>
              <a:t> ζωή </a:t>
            </a:r>
            <a:r>
              <a:rPr lang="el-GR" dirty="0" err="1"/>
              <a:t>προκειµένου</a:t>
            </a:r>
            <a:r>
              <a:rPr lang="el-GR" dirty="0"/>
              <a:t> να </a:t>
            </a:r>
            <a:r>
              <a:rPr lang="el-GR" dirty="0" err="1"/>
              <a:t>γεµίσεις</a:t>
            </a:r>
            <a:r>
              <a:rPr lang="el-GR" dirty="0"/>
              <a:t> τον ελεύθερο χρόνο σου! </a:t>
            </a:r>
          </a:p>
          <a:p>
            <a:r>
              <a:rPr lang="el-GR" dirty="0"/>
              <a:t>Θέσε µόνος/µ</a:t>
            </a:r>
            <a:r>
              <a:rPr lang="el-GR" dirty="0" err="1"/>
              <a:t>όνη</a:t>
            </a:r>
            <a:r>
              <a:rPr lang="el-GR" dirty="0"/>
              <a:t> σου στόχο για τις ώρες που θα δαπανήσεις στο διαδίκτυο και µην </a:t>
            </a:r>
            <a:r>
              <a:rPr lang="el-GR" dirty="0" err="1"/>
              <a:t>περιµένεις</a:t>
            </a:r>
            <a:r>
              <a:rPr lang="el-GR" dirty="0"/>
              <a:t> από τους γονείς σου να το κάνουν αυτό για σένα!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647" y="3162618"/>
            <a:ext cx="2818505" cy="30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Χρήση του διαδικτύου με μέτρο!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6374130" cy="3199766"/>
          </a:xfrm>
        </p:spPr>
        <p:txBody>
          <a:bodyPr/>
          <a:lstStyle/>
          <a:p>
            <a:r>
              <a:rPr lang="el-GR" dirty="0"/>
              <a:t>Μην αντικαθιστάς τους φίλους σου στον πραγματικό κόσμο με τους φίλους από το διαδίκτυο</a:t>
            </a:r>
            <a:endParaRPr lang="en-US" dirty="0"/>
          </a:p>
          <a:p>
            <a:endParaRPr lang="el-GR" dirty="0"/>
          </a:p>
          <a:p>
            <a:r>
              <a:rPr lang="el-GR" dirty="0"/>
              <a:t>Βάλε όρια στη χρήση του διαδικτύου</a:t>
            </a:r>
            <a:r>
              <a:rPr lang="en-US" dirty="0"/>
              <a:t> </a:t>
            </a:r>
            <a:r>
              <a:rPr lang="el-GR" dirty="0"/>
              <a:t>και μην παραμελείς τις υπόλοιπες δραστηριότητες σου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5" y="3093721"/>
            <a:ext cx="219075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98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17" y="581025"/>
            <a:ext cx="8354291" cy="1252539"/>
          </a:xfrm>
        </p:spPr>
        <p:txBody>
          <a:bodyPr/>
          <a:lstStyle/>
          <a:p>
            <a:r>
              <a:rPr lang="el-GR" dirty="0"/>
              <a:t>Πιστεύουμε ό,τι διαβάζουμε στο διαδίκτυο;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5633605" cy="4270375"/>
          </a:xfrm>
        </p:spPr>
        <p:txBody>
          <a:bodyPr/>
          <a:lstStyle/>
          <a:p>
            <a:endParaRPr lang="el-GR" dirty="0"/>
          </a:p>
          <a:p>
            <a:pPr marL="0" indent="0">
              <a:buNone/>
            </a:pPr>
            <a:r>
              <a:rPr lang="el-GR" sz="3600" dirty="0"/>
              <a:t>Φυσικά και ΌΧΙ!</a:t>
            </a:r>
            <a:endParaRPr lang="en-US" sz="3600" dirty="0"/>
          </a:p>
          <a:p>
            <a:pPr marL="0" indent="0">
              <a:buNone/>
            </a:pPr>
            <a:r>
              <a:rPr lang="el-GR" dirty="0"/>
              <a:t>Στο διαδίκτυο ο καθένας μπορεί να γράψει ότι θέλει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36" y="2590801"/>
            <a:ext cx="3048000" cy="334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4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05" y="4029485"/>
            <a:ext cx="2644524" cy="2069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Πως ακριβώς µ</a:t>
            </a:r>
            <a:r>
              <a:rPr lang="el-GR" dirty="0" err="1"/>
              <a:t>πορεί</a:t>
            </a:r>
            <a:r>
              <a:rPr lang="el-GR" dirty="0"/>
              <a:t> να εκφραστεί ο διαδικτυακός </a:t>
            </a:r>
            <a:r>
              <a:rPr lang="el-GR" dirty="0" err="1"/>
              <a:t>εκφοβισµός</a:t>
            </a:r>
            <a:r>
              <a:rPr lang="el-GR" dirty="0"/>
              <a:t>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485" y="1920874"/>
            <a:ext cx="8888278" cy="24573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µ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ορφές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που µ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πάρει ο διαδικτυακός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εκφοβισµός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είναι ποικίλες και µ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περιλαµβάνουν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 αποστολή µ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ηνυµάτων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µε βλαβερό και απειλητικό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περιεχόµενο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 αποστολή ή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δηµοσίευση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ευαίσθητων πληροφοριών όπως σεξουαλικές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προτιµήσεις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δηµοσίευση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προσωπικών φωτογραφιών σε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blog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κοινωνικά δίκτυα,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δηµιουργία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ψεύτικου προφίλ σε κοινωνικά δίκτυα µε σκοπό την γελοιοποίηση κάποιου παιδιού,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δηµιουργία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κάποιας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οµάδας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στο διαδίκτυο µε σκοπό τον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εξευτελισµό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του παιδιού, κ.α.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9804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1960" y="4355028"/>
            <a:ext cx="565688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µ</a:t>
            </a:r>
            <a:r>
              <a:rPr lang="el-GR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ορφές</a:t>
            </a:r>
            <a:r>
              <a:rPr lang="el-G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του διαδικτυακού </a:t>
            </a:r>
            <a:r>
              <a:rPr lang="el-GR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εκφοβισµού</a:t>
            </a:r>
            <a:r>
              <a:rPr lang="el-G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είναι </a:t>
            </a:r>
            <a:r>
              <a:rPr lang="el-GR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πραγµατικά</a:t>
            </a:r>
            <a:r>
              <a:rPr lang="el-G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πολλές καθώς 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µ</a:t>
            </a:r>
            <a:r>
              <a:rPr lang="el-GR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έσα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από κάθε νέο κοινωνικό δίκτυο ή κάθε νέα </a:t>
            </a:r>
            <a:r>
              <a:rPr lang="el-GR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εφαρµογή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κάθε νέο παιχνίδι µ</a:t>
            </a:r>
            <a:r>
              <a:rPr lang="el-GR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προκύψει κάποια µ</a:t>
            </a:r>
            <a:r>
              <a:rPr lang="el-GR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ορφή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διαδικτυακού </a:t>
            </a:r>
            <a:r>
              <a:rPr lang="el-GR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εκφοβισµού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sz="1600" dirty="0">
              <a:solidFill>
                <a:prstClr val="black"/>
              </a:solidFill>
            </a:endParaRPr>
          </a:p>
          <a:p>
            <a:pPr algn="just"/>
            <a:endParaRPr lang="el-GR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98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25780" y="960120"/>
            <a:ext cx="5135880" cy="63246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" y="573405"/>
            <a:ext cx="5183505" cy="1252539"/>
          </a:xfrm>
        </p:spPr>
        <p:txBody>
          <a:bodyPr/>
          <a:lstStyle/>
          <a:p>
            <a:r>
              <a:rPr lang="el-G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Είναι </a:t>
            </a:r>
            <a:r>
              <a:rPr lang="el-GR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πράγµατι</a:t>
            </a:r>
            <a:r>
              <a:rPr lang="el-G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ένα αστείο;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7886700" cy="25193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θυµόµαστε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ότι 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αστείο είναι όταν </a:t>
            </a:r>
            <a:r>
              <a:rPr lang="el-GR" sz="2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γελάµε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όλοι µε αυτό και όχι µόνο ο ένας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Δυστυχώς ο διαδικτυακός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εκφοβισµός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δεν είναι αστείο που µ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συµβεί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εταξύ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συνοµηλίκων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αλλά µ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ια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πολύ επικίνδυνη πράξη µε µ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ακροχρόνιες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τραυµατικές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συνέπειες για το παιδί που το βιώνει αλλά και για το παιδί που το παρατηρεί!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2055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01" y="4107051"/>
            <a:ext cx="2350660" cy="20841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27702" y="4107051"/>
            <a:ext cx="547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solidFill>
                <a:prstClr val="black"/>
              </a:solidFill>
            </a:endParaRPr>
          </a:p>
          <a:p>
            <a:pPr algn="just"/>
            <a:r>
              <a:rPr lang="el-GR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Ανάµεσα</a:t>
            </a:r>
            <a:r>
              <a:rPr lang="el-GR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στις συνέπειες αυτές </a:t>
            </a:r>
            <a:r>
              <a:rPr lang="el-GR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περιλαµβάνονται</a:t>
            </a:r>
            <a:r>
              <a:rPr lang="el-GR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l-GR" dirty="0">
                <a:solidFill>
                  <a:srgbClr val="92D050"/>
                </a:solidFill>
              </a:rPr>
              <a:t>κατάθλιψη, αυτοκαταστροφική ή αυτοκτονική </a:t>
            </a:r>
            <a:r>
              <a:rPr lang="el-GR" dirty="0" err="1">
                <a:solidFill>
                  <a:srgbClr val="92D050"/>
                </a:solidFill>
              </a:rPr>
              <a:t>συµπεριφορά</a:t>
            </a:r>
            <a:r>
              <a:rPr lang="el-GR" dirty="0">
                <a:solidFill>
                  <a:srgbClr val="92D050"/>
                </a:solidFill>
              </a:rPr>
              <a:t>, </a:t>
            </a:r>
            <a:r>
              <a:rPr lang="el-GR" dirty="0" err="1">
                <a:solidFill>
                  <a:srgbClr val="92D050"/>
                </a:solidFill>
              </a:rPr>
              <a:t>χαµηλή</a:t>
            </a:r>
            <a:r>
              <a:rPr lang="el-GR" dirty="0">
                <a:solidFill>
                  <a:srgbClr val="92D050"/>
                </a:solidFill>
              </a:rPr>
              <a:t> </a:t>
            </a:r>
            <a:r>
              <a:rPr lang="el-GR" dirty="0" err="1">
                <a:solidFill>
                  <a:srgbClr val="92D050"/>
                </a:solidFill>
              </a:rPr>
              <a:t>αυτοεκτίµηση</a:t>
            </a:r>
            <a:r>
              <a:rPr lang="el-GR" dirty="0">
                <a:solidFill>
                  <a:srgbClr val="92D050"/>
                </a:solidFill>
              </a:rPr>
              <a:t>, κακή επίδοση στο σχολείο, κοινωνική </a:t>
            </a:r>
            <a:r>
              <a:rPr lang="el-GR" dirty="0" err="1">
                <a:solidFill>
                  <a:srgbClr val="92D050"/>
                </a:solidFill>
              </a:rPr>
              <a:t>αποµόνωση</a:t>
            </a:r>
            <a:r>
              <a:rPr lang="el-GR" dirty="0">
                <a:solidFill>
                  <a:srgbClr val="92D050"/>
                </a:solidFill>
              </a:rPr>
              <a:t>, αποχή από το σχολείο και τις παρέες </a:t>
            </a:r>
            <a:r>
              <a:rPr lang="el-GR" dirty="0" err="1">
                <a:solidFill>
                  <a:srgbClr val="92D050"/>
                </a:solidFill>
              </a:rPr>
              <a:t>συνοµηλίκων</a:t>
            </a:r>
            <a:r>
              <a:rPr lang="el-GR" dirty="0">
                <a:solidFill>
                  <a:srgbClr val="92D050"/>
                </a:solidFill>
              </a:rPr>
              <a:t> τους, κ.α.</a:t>
            </a:r>
          </a:p>
        </p:txBody>
      </p:sp>
    </p:spTree>
    <p:extLst>
      <p:ext uri="{BB962C8B-B14F-4D97-AF65-F5344CB8AC3E}">
        <p14:creationId xmlns:p14="http://schemas.microsoft.com/office/powerpoint/2010/main" val="247387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28650" y="685800"/>
            <a:ext cx="7151370" cy="109728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Τι µ</a:t>
            </a:r>
            <a:r>
              <a:rPr lang="el-GR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πορούµε</a:t>
            </a:r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να </a:t>
            </a:r>
            <a:r>
              <a:rPr lang="el-GR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κάνουµε</a:t>
            </a:r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l-GR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προκειµένου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να </a:t>
            </a:r>
            <a:r>
              <a:rPr lang="el-GR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προστατευτούµε</a:t>
            </a:r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; </a:t>
            </a:r>
            <a:endParaRPr lang="en-GB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5962650" cy="4270375"/>
          </a:xfrm>
        </p:spPr>
        <p:txBody>
          <a:bodyPr>
            <a:normAutofit fontScale="62500" lnSpcReduction="20000"/>
          </a:bodyPr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δίνουµε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ποτέ τους κωδικούς µας σε κανέναν, ούτε στους καλύτερους φίλους µας.</a:t>
            </a:r>
          </a:p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στέλνουµε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ηνύµατα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όταν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είµαστε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θυµωµένοι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Είναι δύσκολο να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πάρουµε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πίσω αυτά που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έχουµε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πει πάνω στο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θυµό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µας.</a:t>
            </a:r>
          </a:p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Όταν κάτι δε µας φαίνεται σωστό σε έναν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ιστοχώρο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σε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συνοµιλία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τότε κατά πάσα πιθανότητα δεν είναι. Γι’ αυτό, εάν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αισθανθούµε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άσχηµα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ας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βγούµε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αµέσως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από τον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ιστοχώρο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ας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διακόψουµε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αµέσως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τη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συνοµιλία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Ας </a:t>
            </a:r>
            <a:r>
              <a:rPr lang="el-GR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συνειδητοποιήσουµε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ότι η διαδικτυακή επικοινωνία δεν είναι πάντα ιδιωτική</a:t>
            </a:r>
            <a:r>
              <a:rPr lang="el-GR" sz="29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l-GR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καθώς οι άλλοι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πορούν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αντιγράψουν, να εκτυπώσουν και να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οιραστούν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µε άλλους τα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λεγόµενά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µας ή τις φωτογραφίες µας.</a:t>
            </a:r>
          </a:p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προωθούµε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ηνύµατα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εικόνες και φωτογραφίες που θα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πορούσαν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πληγώσουν τα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συναισθήµατα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κάποιου.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Έχουµε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στο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υαλό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µας ότι, εάν κάποιος µας στείλει ένα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ήνυµα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το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προωθήσουµε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γελάσουµε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µε αυτό, στην ουσία </a:t>
            </a:r>
            <a:r>
              <a:rPr lang="el-GR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γινόµαστε</a:t>
            </a:r>
            <a:r>
              <a:rPr lang="el-GR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</a:t>
            </a:r>
            <a:r>
              <a:rPr lang="el-GR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εµείς</a:t>
            </a:r>
            <a:r>
              <a:rPr lang="el-GR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έρος</a:t>
            </a:r>
            <a:r>
              <a:rPr lang="el-GR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του </a:t>
            </a:r>
            <a:r>
              <a:rPr lang="el-GR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εκφοβισµού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2700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3" b="5751"/>
          <a:stretch/>
        </p:blipFill>
        <p:spPr>
          <a:xfrm>
            <a:off x="6544629" y="1820866"/>
            <a:ext cx="2599371" cy="413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8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Ας μιλήσουμε…..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55080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9"/>
          <a:stretch/>
        </p:blipFill>
        <p:spPr>
          <a:xfrm>
            <a:off x="236220" y="1833564"/>
            <a:ext cx="8515350" cy="2355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030" y="3931920"/>
            <a:ext cx="6377940" cy="2293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495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Και αν µου έχει ήδη </a:t>
            </a:r>
            <a:r>
              <a:rPr lang="el-GR" dirty="0" err="1"/>
              <a:t>συµβεί</a:t>
            </a:r>
            <a:r>
              <a:rPr lang="el-GR" dirty="0"/>
              <a:t>… Τι να κάνω;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060" y="1668780"/>
            <a:ext cx="6637020" cy="253746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απαντάµε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στα εκφοβιστικά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ηνύµατα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Μπλοκάρουµε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την πρόσβαση του αποστολέα.</a:t>
            </a:r>
          </a:p>
          <a:p>
            <a:pPr algn="just"/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Κρατάµε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αποθηκεύουµε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τα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ηνύµατα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τις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συνοµιλίες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Αυτό θα µας είναι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χρήσιµο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εάν χρειαστεί ή εάν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θελήσουµε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το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καταγγείλουµε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2700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189" y="4283075"/>
            <a:ext cx="6401621" cy="181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0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2707715"/>
            <a:ext cx="7886700" cy="1463289"/>
          </a:xfrm>
        </p:spPr>
        <p:txBody>
          <a:bodyPr/>
          <a:lstStyle/>
          <a:p>
            <a:r>
              <a:rPr lang="el-GR" dirty="0"/>
              <a:t>Τι μας αρέσει να κάνουμε στο διαδίκτυο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1026" name="Picture 2" descr="Image result for musik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898" y="1105504"/>
            <a:ext cx="2049231" cy="196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erson Playing Video Game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510" y="4214360"/>
            <a:ext cx="2156580" cy="160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Image result for social media 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social media  clip 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Image result for social media  clip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6" descr="Image result for social media  clip art"/>
          <p:cNvSpPr>
            <a:spLocks noChangeAspect="1" noChangeArrowheads="1"/>
          </p:cNvSpPr>
          <p:nvPr/>
        </p:nvSpPr>
        <p:spPr bwMode="auto">
          <a:xfrm>
            <a:off x="3950335" y="27736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2" name="Picture 18" descr="Image result for social media 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153" y="921848"/>
            <a:ext cx="1525854" cy="101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6" descr="Image result for chat clipar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0" descr="Image result for computer chat clipart"/>
          <p:cNvSpPr>
            <a:spLocks noChangeAspect="1" noChangeArrowheads="1"/>
          </p:cNvSpPr>
          <p:nvPr/>
        </p:nvSpPr>
        <p:spPr bwMode="auto">
          <a:xfrm>
            <a:off x="5291455" y="491224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32" descr="Image result for computer chat clipart"/>
          <p:cNvSpPr>
            <a:spLocks noChangeAspect="1" noChangeArrowheads="1"/>
          </p:cNvSpPr>
          <p:nvPr/>
        </p:nvSpPr>
        <p:spPr bwMode="auto">
          <a:xfrm>
            <a:off x="5960110" y="475984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34" descr="Image result for computer chat clipart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36" descr="Image result for computer chat clipar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38" descr="Image result for computer chat clipar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6" name="Picture 42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567" y="1711564"/>
            <a:ext cx="1357785" cy="135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Image result for photographer camera 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99" y="3733655"/>
            <a:ext cx="1169067" cy="223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Image result for homework on pc clip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65" y="956160"/>
            <a:ext cx="1973428" cy="19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48" descr="Image result for google clip ar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50" descr="Image result for google clip art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52" descr="Image result for google clip art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54" descr="Image result for google clip art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56" descr="Image result for google clip art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58" descr="Image result for google clip art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60" descr="Image result for google clip art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62" descr="Image result for google clip art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88" name="Picture 64" descr="Related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0051">
            <a:off x="488950" y="3767635"/>
            <a:ext cx="238125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912" y="985613"/>
            <a:ext cx="1819426" cy="136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9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Να το πω σε έναν ενήλικα αν…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Κάποιος με κάνει να νιώσω άβολα με αυτά που μου λέει </a:t>
            </a:r>
          </a:p>
          <a:p>
            <a:r>
              <a:rPr lang="el-GR" dirty="0"/>
              <a:t>Συναντήσω ακατάλληλο  περιεχόμενο </a:t>
            </a:r>
            <a:r>
              <a:rPr lang="el-GR"/>
              <a:t>στο διαδίκτυο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819" y="3407113"/>
            <a:ext cx="3809524" cy="269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8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" y="788376"/>
            <a:ext cx="7063740" cy="5121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2700" y="610679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6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48" y="1207294"/>
            <a:ext cx="6865903" cy="453308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86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324"/>
            <a:ext cx="9144000" cy="19485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2049"/>
            <a:ext cx="9144000" cy="14257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4989"/>
            <a:ext cx="9144000" cy="146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1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326" y="312738"/>
            <a:ext cx="8084634" cy="1520827"/>
          </a:xfrm>
        </p:spPr>
        <p:txBody>
          <a:bodyPr/>
          <a:lstStyle/>
          <a:p>
            <a:r>
              <a:rPr lang="el-GR" dirty="0"/>
              <a:t>Τι πρέπει να προσέχουμε στο διαδίκτυο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39240"/>
            <a:ext cx="7886700" cy="7326629"/>
          </a:xfrm>
        </p:spPr>
        <p:txBody>
          <a:bodyPr>
            <a:normAutofit/>
          </a:bodyPr>
          <a:lstStyle/>
          <a:p>
            <a:r>
              <a:rPr lang="el-GR" dirty="0"/>
              <a:t>Να μην αποκαλύπτουμε προσωπικά μας δεδομένα</a:t>
            </a:r>
          </a:p>
          <a:p>
            <a:r>
              <a:rPr lang="el-GR" dirty="0"/>
              <a:t>Να μη μιλάμε με αγνώστους</a:t>
            </a:r>
          </a:p>
          <a:p>
            <a:r>
              <a:rPr lang="el-GR" dirty="0"/>
              <a:t>Να μην παίζουμε παιχνίδια ακατάλληλα για την ηλικία μας</a:t>
            </a:r>
          </a:p>
          <a:p>
            <a:r>
              <a:rPr lang="el-GR" dirty="0"/>
              <a:t>Να μην παραμελούμε τις δραστηριότητές μας για χάρη του διαδικτύου</a:t>
            </a:r>
          </a:p>
          <a:p>
            <a:r>
              <a:rPr lang="el-GR" dirty="0"/>
              <a:t>Να σεβόμαστε τους άλλους χρήστες του διαδικτύου</a:t>
            </a:r>
          </a:p>
          <a:p>
            <a:r>
              <a:rPr lang="el-GR" dirty="0"/>
              <a:t>0ταν κάτι μας ανησυχήσει να το πούμε σε έναν ενήλικα που εμπιστευόμαστε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AutoShape 2" descr="Image result for stay safe online clipart"/>
          <p:cNvSpPr>
            <a:spLocks noChangeAspect="1" noChangeArrowheads="1"/>
          </p:cNvSpPr>
          <p:nvPr/>
        </p:nvSpPr>
        <p:spPr bwMode="auto">
          <a:xfrm>
            <a:off x="3363595" y="307117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stay safe online clipart"/>
          <p:cNvSpPr>
            <a:spLocks noChangeAspect="1" noChangeArrowheads="1"/>
          </p:cNvSpPr>
          <p:nvPr/>
        </p:nvSpPr>
        <p:spPr bwMode="auto">
          <a:xfrm>
            <a:off x="3515995" y="322357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saferinternet clip art"/>
          <p:cNvSpPr>
            <a:spLocks noChangeAspect="1" noChangeArrowheads="1"/>
          </p:cNvSpPr>
          <p:nvPr/>
        </p:nvSpPr>
        <p:spPr bwMode="auto">
          <a:xfrm>
            <a:off x="7429500" y="433609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saferinternet clip 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660" y="4107180"/>
            <a:ext cx="1832610" cy="18326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947" y="438310"/>
            <a:ext cx="2344784" cy="122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3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9144000" cy="860423"/>
          </a:xfrm>
        </p:spPr>
        <p:txBody>
          <a:bodyPr>
            <a:normAutofit fontScale="90000"/>
          </a:bodyPr>
          <a:lstStyle/>
          <a:p>
            <a:r>
              <a:rPr lang="el-GR" sz="3600" dirty="0"/>
              <a:t>Πόσο «φίλοι» είναι τελικά οι διαδικτυακοί σου φίλοι…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" y="1441448"/>
            <a:ext cx="7421880" cy="4768852"/>
          </a:xfrm>
        </p:spPr>
        <p:txBody>
          <a:bodyPr>
            <a:normAutofit/>
          </a:bodyPr>
          <a:lstStyle/>
          <a:p>
            <a:r>
              <a:rPr lang="el-GR" dirty="0"/>
              <a:t>Δε δεχόμαστε αιτήματα φιλίας και δε συνομιλούμε ποτέ με αγνώστους</a:t>
            </a:r>
          </a:p>
          <a:p>
            <a:r>
              <a:rPr lang="el-GR" dirty="0"/>
              <a:t>Πίσω από την οθόνη του υπολογιστή μπορεί να κρύβεται οποιοσδήποτε. Ακόμα και ένας 50χρονος που λέει ψέματα ότι είναι 10χρονος…</a:t>
            </a:r>
          </a:p>
          <a:p>
            <a:r>
              <a:rPr lang="el-GR" dirty="0"/>
              <a:t>Δε δεχόμαστε ποτέ να συναντηθούμε μόνοι μας με κάποιον που γνωρίσαμε διαδικτυακά, όσο χρόνο και αν συνομιλούμε μαζί του </a:t>
            </a:r>
          </a:p>
          <a:p>
            <a:r>
              <a:rPr lang="el-GR" dirty="0"/>
              <a:t>Αν κάποιος μας ενοχλεί ή μας κάνει να νιώσουμε άβολα το λέμε σε έναν ενήλικα.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072" y="3825874"/>
            <a:ext cx="2257108" cy="217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1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είναι το </a:t>
            </a:r>
            <a:r>
              <a:rPr lang="en-US" dirty="0"/>
              <a:t>Grooming</a:t>
            </a:r>
            <a:r>
              <a:rPr lang="el-GR" dirty="0"/>
              <a:t> 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διαδικτυακό </a:t>
            </a:r>
            <a:r>
              <a:rPr lang="el-GR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grooming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αλλιώς «αποπλάνηση» συμβαίνει όταν ένας ενήλικας έρχεται σε επαφή µέσω του διαδικτύου µε ένα παιδί ή έφηβο προκειμένου να το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συναντήσει από κοντά</a:t>
            </a:r>
            <a:r>
              <a:rPr lang="el-GR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να το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εκμεταλλευτεί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µε πολύ άσχημο τρόπο.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l-G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74424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161" y="4157580"/>
            <a:ext cx="3634189" cy="1569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" y="4157580"/>
            <a:ext cx="45567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</a:t>
            </a:r>
            <a:r>
              <a:rPr lang="el-GR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grooming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µέσω διαδικτύου είναι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ένα 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έγκλημα</a:t>
            </a:r>
            <a:r>
              <a:rPr lang="el-G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που τιμωρείται αυστηρά σε όλες τις χώρες της Ευρώπης. </a:t>
            </a:r>
            <a:endParaRPr lang="en-GB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47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6"/>
            <a:ext cx="7886700" cy="874396"/>
          </a:xfrm>
        </p:spPr>
        <p:txBody>
          <a:bodyPr>
            <a:normAutofit fontScale="90000"/>
          </a:bodyPr>
          <a:lstStyle/>
          <a:p>
            <a:r>
              <a:rPr lang="el-GR" dirty="0"/>
              <a:t>Μέθοδοι που χρησιμοποιούν οι </a:t>
            </a:r>
            <a:r>
              <a:rPr lang="en-US" dirty="0">
                <a:solidFill>
                  <a:srgbClr val="002060"/>
                </a:solidFill>
              </a:rPr>
              <a:t>Groomers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930" y="1577338"/>
            <a:ext cx="6336030" cy="2926080"/>
          </a:xfrm>
        </p:spPr>
        <p:txBody>
          <a:bodyPr>
            <a:normAutofit fontScale="92500" lnSpcReduction="20000"/>
          </a:bodyPr>
          <a:lstStyle/>
          <a:p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Κάποιοι διαδικτυακοί 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groomers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προσποιούνται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ότι είναι συνομήλικοι µε τα παιδιά (π.χ. βάζοντας ψεύτικη φωτογραφία προφίλ και δηλώνοντας ψευδή ηλικία).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Ακόµα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οι διαδικτυακοί 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groomers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συνήθως έχουν γνώσεις στο να 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χειρίζονται ψυχολογικά και συναισθηματικά</a:t>
            </a:r>
            <a:r>
              <a:rPr lang="el-GR" sz="2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τους εφήβους (π.χ. γνωρίζουν την εφηβική γλώσσα και τον εφηβικό τρόπο σκέψης) και για αυτό µ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χρησιμοποιούν διάφορες τεχνικές προκειμένου να αποκτήσουν αρχικά την εμπιστοσύνη του εφήβου</a:t>
            </a:r>
            <a:r>
              <a:rPr lang="en-US" sz="2400" dirty="0"/>
              <a:t>.</a:t>
            </a:r>
            <a:endParaRPr lang="el-GR" sz="24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5632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60" y="4503418"/>
            <a:ext cx="4432057" cy="1469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75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70" y="191885"/>
            <a:ext cx="7886700" cy="1542619"/>
          </a:xfrm>
        </p:spPr>
        <p:txBody>
          <a:bodyPr/>
          <a:lstStyle/>
          <a:p>
            <a:r>
              <a:rPr lang="el-GR" dirty="0"/>
              <a:t>Ποια είναι τα προσωπικά μας δεδομένα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438639"/>
            <a:ext cx="6651667" cy="46605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00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Ποιος έχει…</a:t>
            </a:r>
            <a:br>
              <a:rPr lang="el-GR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2726" y="4086912"/>
            <a:ext cx="5291787" cy="214964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6680" y="1505904"/>
            <a:ext cx="87266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/>
              <a:t>Τραβήξει μια φωτογραφία;</a:t>
            </a:r>
          </a:p>
          <a:p>
            <a:endParaRPr lang="el-GR" sz="2400" dirty="0"/>
          </a:p>
          <a:p>
            <a:r>
              <a:rPr lang="el-GR" sz="2400" dirty="0"/>
              <a:t>Τραβήξει μια </a:t>
            </a:r>
            <a:r>
              <a:rPr lang="en-US" sz="2400" dirty="0"/>
              <a:t>selfie</a:t>
            </a:r>
            <a:r>
              <a:rPr lang="el-GR" sz="2400" dirty="0"/>
              <a:t>;</a:t>
            </a:r>
          </a:p>
          <a:p>
            <a:endParaRPr lang="el-GR" sz="2400" dirty="0"/>
          </a:p>
          <a:p>
            <a:r>
              <a:rPr lang="el-GR" sz="2400" dirty="0"/>
              <a:t>Κοινοποιήσει μια φωτογραφία στο διαδίκτυο;</a:t>
            </a:r>
          </a:p>
          <a:p>
            <a:endParaRPr lang="el-GR" sz="2400" dirty="0"/>
          </a:p>
          <a:p>
            <a:r>
              <a:rPr lang="el-GR" sz="2400" dirty="0"/>
              <a:t>Επεξεργαστεί ή αλλάξει μια φωτογραφία;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571" y="477580"/>
            <a:ext cx="3888112" cy="31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8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8294370" cy="1252539"/>
          </a:xfrm>
        </p:spPr>
        <p:txBody>
          <a:bodyPr>
            <a:normAutofit/>
          </a:bodyPr>
          <a:lstStyle/>
          <a:p>
            <a:r>
              <a:rPr lang="el-GR" sz="3600" dirty="0"/>
              <a:t>Πως θα είμαι σίγουρος ότι μοιράζομαι φωτογραφίες με ασφάλεια;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33564"/>
            <a:ext cx="7760970" cy="4357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Πριν κοινοποιήσεις μια φωτογραφία σκέψου και ρώτα τον εαυτό σου…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Με ποιον τη μοιράζομαι;</a:t>
            </a:r>
          </a:p>
          <a:p>
            <a:r>
              <a:rPr lang="el-GR" dirty="0"/>
              <a:t>Ποιος άλλος μπορεί να τη δει;</a:t>
            </a:r>
          </a:p>
          <a:p>
            <a:r>
              <a:rPr lang="el-GR" dirty="0"/>
              <a:t>Εκείνοι που θα τη δουν τι θα μάθουν για μένα;</a:t>
            </a:r>
          </a:p>
          <a:p>
            <a:r>
              <a:rPr lang="el-GR" dirty="0"/>
              <a:t>Εκείνοι που θα τη δουν τι θα μάθουν για τους υπόλοιπους που απεικονίζονται στη φωτογραφία;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677244"/>
            <a:ext cx="3192780" cy="20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</TotalTime>
  <Words>1089</Words>
  <Application>Microsoft Office PowerPoint</Application>
  <PresentationFormat>Προβολή στην οθόνη (4:3)</PresentationFormat>
  <Paragraphs>112</Paragraphs>
  <Slides>23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23</vt:i4>
      </vt:variant>
    </vt:vector>
  </HeadingPairs>
  <TitlesOfParts>
    <vt:vector size="25" baseType="lpstr">
      <vt:lpstr>Office Theme</vt:lpstr>
      <vt:lpstr>1_Office Theme</vt:lpstr>
      <vt:lpstr>ΑΣΦΑΛΕΙΑ ΣΤΟ ΔΙΑΔΙΚΤΥΟ ΓΙΑ ΠΑΙΔΙΑ ΔΗΜΟΤΙΚΟΥ (9-12χρ)</vt:lpstr>
      <vt:lpstr>Τι μας αρέσει να κάνουμε στο διαδίκτυο</vt:lpstr>
      <vt:lpstr>Τι πρέπει να προσέχουμε στο διαδίκτυο</vt:lpstr>
      <vt:lpstr>Πόσο «φίλοι» είναι τελικά οι διαδικτυακοί σου φίλοι…</vt:lpstr>
      <vt:lpstr>Τι είναι το Grooming ;</vt:lpstr>
      <vt:lpstr>Μέθοδοι που χρησιμοποιούν οι Groomers</vt:lpstr>
      <vt:lpstr>Ποια είναι τα προσωπικά μας δεδομένα</vt:lpstr>
      <vt:lpstr>Ποιος έχει… </vt:lpstr>
      <vt:lpstr>Πως θα είμαι σίγουρος ότι μοιράζομαι φωτογραφίες με ασφάλεια;</vt:lpstr>
      <vt:lpstr>Πως θα δημιουργήσω έναν «ισχυρό» κωδικό πρόσβασης</vt:lpstr>
      <vt:lpstr> Πως θα καταλάβω εάν δαπανώ υπερβολικά πολλές ώρες στο διαδίκτυο; </vt:lpstr>
      <vt:lpstr>Τι μπορώ να κάνω για να βοηθήσω τον εαυτό μου</vt:lpstr>
      <vt:lpstr>Χρήση του διαδικτύου με μέτρο!</vt:lpstr>
      <vt:lpstr>Πιστεύουμε ό,τι διαβάζουμε στο διαδίκτυο;</vt:lpstr>
      <vt:lpstr>Πως ακριβώς µπορεί να εκφραστεί ο διαδικτυακός εκφοβισµός;</vt:lpstr>
      <vt:lpstr>Είναι πράγµατι ένα αστείο;</vt:lpstr>
      <vt:lpstr>Τι µπορούµε να κάνουµε προκειµένου  να προστατευτούµε; </vt:lpstr>
      <vt:lpstr>Ας μιλήσουμε…..</vt:lpstr>
      <vt:lpstr>Και αν µου έχει ήδη συµβεί… Τι να κάνω;</vt:lpstr>
      <vt:lpstr>Να το πω σε έναν ενήλικα αν…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EVANGELIA DASKALAKI</dc:creator>
  <cp:lastModifiedBy>user</cp:lastModifiedBy>
  <cp:revision>41</cp:revision>
  <dcterms:created xsi:type="dcterms:W3CDTF">2017-02-20T07:48:45Z</dcterms:created>
  <dcterms:modified xsi:type="dcterms:W3CDTF">2020-03-21T14:30:30Z</dcterms:modified>
</cp:coreProperties>
</file>